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720"/>
  </p:normalViewPr>
  <p:slideViewPr>
    <p:cSldViewPr snapToGrid="0">
      <p:cViewPr varScale="1">
        <p:scale>
          <a:sx n="286" d="100"/>
          <a:sy n="286" d="100"/>
        </p:scale>
        <p:origin x="102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bd88b3a26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bd88b3a26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bd88b3a26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bd88b3a26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6e6ea81a6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6e6ea81a6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4bd88b3a2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4bd88b3a26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6e6ea81a6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6e6ea81a6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4bd88b3a26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4bd88b3a26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6e6ea81a6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6e6ea81a6a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17" name="Google Shape;17;p2" descr="Tex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dmo">
  <p:cSld name="idm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23" name="Google Shape;23;p3" descr="Graphical user interfa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31" name="Google Shape;31;p4" descr="A picture containing graphical user interfa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39" name="Google Shape;39;p5" descr="Shape&#10;&#10;Description automatically generated with medium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46" name="Google Shape;46;p6" descr="Shap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52" name="Google Shape;52;p7" descr="A picture containing shap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62" name="Google Shape;62;p8" descr="Shape&#10;&#10;Description automatically generated with medium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70" name="Google Shape;70;p9" descr="Shape, rectangl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75" name="Google Shape;75;p10" descr="Shape, rectangl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11" name="Google Shape;11;p1" descr="Shape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/>
        </p:nvSpPr>
        <p:spPr>
          <a:xfrm>
            <a:off x="1369125" y="1087900"/>
            <a:ext cx="6505200" cy="1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Network and semantic analysis of the dissemination of italian fact-checking on Twitter</a:t>
            </a:r>
            <a:endParaRPr sz="3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2"/>
          <p:cNvSpPr txBox="1"/>
          <p:nvPr/>
        </p:nvSpPr>
        <p:spPr>
          <a:xfrm>
            <a:off x="1961200" y="3137900"/>
            <a:ext cx="50178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Lorenzo Federico - LUISS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ECREA Post-Conference 24/10/2022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in collaboration with Elena Musi, Anika Kalra and Aydan Azimova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>
            <a:off x="1139700" y="325675"/>
            <a:ext cx="7375500" cy="5403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/>
              <a:t>Goals of the analysis and Data Collection</a:t>
            </a:r>
            <a:endParaRPr sz="2800"/>
          </a:p>
        </p:txBody>
      </p:sp>
      <p:sp>
        <p:nvSpPr>
          <p:cNvPr id="91" name="Google Shape;91;p13"/>
          <p:cNvSpPr txBox="1"/>
          <p:nvPr/>
        </p:nvSpPr>
        <p:spPr>
          <a:xfrm>
            <a:off x="1221125" y="1058300"/>
            <a:ext cx="6867900" cy="31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The goal of the project was to analyse the outreach of the content posted on Twitter by the recognized Italian fact checkers and compare it with important disinformation outlets.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We selected 5 of the 7 fact checkers recognized by the International Fact-Checking Network (the other 2 had set up their Twitter too recently) and 10 disinformation websites with similar number of followers.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We gathered 1 year of data (November 2020/October 2021) about the content they posted and all the engagement it received (likes, retweets, replies) for a total of ∼1.5 million tweets.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We will now show similarities and differences we found between the two groups.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1198925" y="273850"/>
            <a:ext cx="73164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/>
              <a:t>Active vs passive audience</a:t>
            </a:r>
            <a:endParaRPr sz="2800"/>
          </a:p>
        </p:txBody>
      </p:sp>
      <p:pic>
        <p:nvPicPr>
          <p:cNvPr id="97" name="Google Shape;9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5600" y="1131825"/>
            <a:ext cx="4459725" cy="30495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/>
        </p:nvSpPr>
        <p:spPr>
          <a:xfrm>
            <a:off x="1124900" y="1280325"/>
            <a:ext cx="306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117500" y="1309925"/>
            <a:ext cx="3063900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We compared for the two groups the size of the passive audience (followers) and the active audience (retweeters)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We see that for the same number of followers, the disinformators have a significantly higher number of users that share their content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863525" y="2691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/>
              <a:t>User-content networks</a:t>
            </a:r>
            <a:endParaRPr sz="2800"/>
          </a:p>
        </p:txBody>
      </p:sp>
      <p:sp>
        <p:nvSpPr>
          <p:cNvPr id="105" name="Google Shape;105;p15"/>
          <p:cNvSpPr txBox="1"/>
          <p:nvPr/>
        </p:nvSpPr>
        <p:spPr>
          <a:xfrm>
            <a:off x="892475" y="1381000"/>
            <a:ext cx="42651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To study the network structure of the communication on twitter we built bipartite networks where nodes are one one side the tweets of the </a:t>
            </a:r>
            <a:r>
              <a:rPr lang="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factcheckers and disinfluencers and on the other are the users that interact with them.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Edges represent interactions like replies and/or retweets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9975" y="1415744"/>
            <a:ext cx="3681624" cy="2761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910300" y="273850"/>
            <a:ext cx="76050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/>
              <a:t> Distribution of retweet per user</a:t>
            </a:r>
            <a:endParaRPr sz="2800"/>
          </a:p>
        </p:txBody>
      </p:sp>
      <p:pic>
        <p:nvPicPr>
          <p:cNvPr id="112" name="Google Shape;11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3055" y="1321000"/>
            <a:ext cx="2676045" cy="183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00378" y="1321000"/>
            <a:ext cx="2676045" cy="1802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77700" y="1321000"/>
            <a:ext cx="2676045" cy="177565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6"/>
          <p:cNvSpPr txBox="1"/>
          <p:nvPr/>
        </p:nvSpPr>
        <p:spPr>
          <a:xfrm>
            <a:off x="1457950" y="3448725"/>
            <a:ext cx="73416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Number of retweets per user during the year follow a power-law for all 15 accounts. We see that some disinfluencers have a very heavy tailed distribution (some users with extremely high amount of retweets).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This is a well known phenomenon in social media, related to what is called “preferential attachment” (popular tweets receive more exposure and thus even more engagement).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</a:t>
            </a:r>
            <a:r>
              <a:rPr lang="it" sz="2800"/>
              <a:t>Degree-disassortativity in user-content networks</a:t>
            </a:r>
            <a:endParaRPr sz="2800"/>
          </a:p>
        </p:txBody>
      </p:sp>
      <p:pic>
        <p:nvPicPr>
          <p:cNvPr id="121" name="Google Shape;12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2200" y="1509694"/>
            <a:ext cx="42672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7"/>
          <p:cNvSpPr txBox="1"/>
          <p:nvPr/>
        </p:nvSpPr>
        <p:spPr>
          <a:xfrm>
            <a:off x="883075" y="1315225"/>
            <a:ext cx="31989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We measured the level of degree-assortativity in the networks for each account.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All these networks are degree-disassortative, that is less active users interact on average with more viral tweets.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This is a sign of what we call a core-periphery structure.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title"/>
          </p:nvPr>
        </p:nvSpPr>
        <p:spPr>
          <a:xfrm>
            <a:off x="1065700" y="273850"/>
            <a:ext cx="74496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/>
              <a:t>Engagement and emotion</a:t>
            </a:r>
            <a:endParaRPr sz="2800"/>
          </a:p>
        </p:txBody>
      </p:sp>
      <p:pic>
        <p:nvPicPr>
          <p:cNvPr id="128" name="Google Shape;12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8925" y="1147913"/>
            <a:ext cx="2800350" cy="1857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5925" y="3109975"/>
            <a:ext cx="2800350" cy="1857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8"/>
          <p:cNvSpPr txBox="1"/>
          <p:nvPr/>
        </p:nvSpPr>
        <p:spPr>
          <a:xfrm>
            <a:off x="1080500" y="1206325"/>
            <a:ext cx="22275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We divided the tweets by the emotion expressed and by the prevailing positive or negative sentiment.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The graphs show the distribution of engagement for the factcheckers (above) and disinfluencers (below) by emotion and polarity.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Engagement is concentrated on few tweets, all containing negative emotions.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14138" y="1147925"/>
            <a:ext cx="2752725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71663" y="3109975"/>
            <a:ext cx="2637675" cy="17494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title"/>
          </p:nvPr>
        </p:nvSpPr>
        <p:spPr>
          <a:xfrm>
            <a:off x="1136725" y="273850"/>
            <a:ext cx="7378500" cy="9945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/>
              <a:t>Semantic and topic analysis</a:t>
            </a:r>
            <a:endParaRPr sz="2800"/>
          </a:p>
        </p:txBody>
      </p:sp>
      <p:sp>
        <p:nvSpPr>
          <p:cNvPr id="138" name="Google Shape;138;p19"/>
          <p:cNvSpPr txBox="1"/>
          <p:nvPr/>
        </p:nvSpPr>
        <p:spPr>
          <a:xfrm>
            <a:off x="1132050" y="1155525"/>
            <a:ext cx="349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Google Shape;13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8900" y="639000"/>
            <a:ext cx="3790000" cy="244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30775" y="2854850"/>
            <a:ext cx="3248400" cy="20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9"/>
          <p:cNvSpPr txBox="1"/>
          <p:nvPr/>
        </p:nvSpPr>
        <p:spPr>
          <a:xfrm>
            <a:off x="1211900" y="1399775"/>
            <a:ext cx="3720300" cy="29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We ran topic modelling on the tweets in the top 10% by engagement in both datasets. Given the timeframe of the study, the most common  topics are related to the COVID 19 pandemic.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Are also very frequent self-referential expressions, while in the disinfo dataset contains a lot more names of personal names (e.g. ‘draghi’, ‘trump’, ‘biden’) of political figures as well a common name designating categories of people (e.g. ‘medici’, ‘migranti’, ‘polizia’). This is not surprising since blame culture constitutes a kernel of disinformation.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Macintosh PowerPoint</Application>
  <PresentationFormat>On-screen Show (16:9)</PresentationFormat>
  <Paragraphs>36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Goals of the analysis and Data Collection</vt:lpstr>
      <vt:lpstr>Active vs passive audience</vt:lpstr>
      <vt:lpstr>User-content networks</vt:lpstr>
      <vt:lpstr> Distribution of retweet per user</vt:lpstr>
      <vt:lpstr> Degree-disassortativity in user-content networks</vt:lpstr>
      <vt:lpstr>Engagement and emotion</vt:lpstr>
      <vt:lpstr>Semantic and topic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Petra de Place Bak</cp:lastModifiedBy>
  <cp:revision>1</cp:revision>
  <dcterms:modified xsi:type="dcterms:W3CDTF">2022-10-26T07:49:52Z</dcterms:modified>
</cp:coreProperties>
</file>