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8" r:id="rId3"/>
    <p:sldId id="391" r:id="rId4"/>
    <p:sldId id="261" r:id="rId5"/>
    <p:sldId id="281" r:id="rId6"/>
    <p:sldId id="280" r:id="rId7"/>
    <p:sldId id="267" r:id="rId8"/>
    <p:sldId id="268" r:id="rId9"/>
    <p:sldId id="269" r:id="rId10"/>
    <p:sldId id="393" r:id="rId11"/>
    <p:sldId id="394" r:id="rId12"/>
    <p:sldId id="273" r:id="rId13"/>
    <p:sldId id="395" r:id="rId14"/>
    <p:sldId id="275" r:id="rId15"/>
    <p:sldId id="279" r:id="rId16"/>
    <p:sldId id="27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Franklin Gothic" panose="020B0603020102020204" pitchFamily="34" charset="0"/>
      <p:regular r:id="rId23"/>
      <p:bold r:id="rId24"/>
      <p:italic r:id="rId25"/>
      <p:boldItalic r:id="rId26"/>
    </p:embeddedFont>
    <p:embeddedFont>
      <p:font typeface="Franklin Gothic Book" panose="020B0503020102020204" pitchFamily="34" charset="0"/>
      <p:regular r:id="rId27"/>
      <p:italic r:id="rId28"/>
    </p:embeddedFont>
    <p:embeddedFont>
      <p:font typeface="Gill Sans" panose="020B0502020104020203" pitchFamily="34" charset="-79"/>
      <p:regular r:id="rId29"/>
      <p:bold r:id="rId30"/>
    </p:embeddedFont>
    <p:embeddedFont>
      <p:font typeface="Gill Sans MT" panose="020B0502020104020203" pitchFamily="34" charset="77"/>
      <p:regular r:id="rId31"/>
      <p:bold r:id="rId32"/>
      <p:italic r:id="rId33"/>
      <p:boldItalic r:id="rId34"/>
    </p:embeddedFont>
    <p:embeddedFont>
      <p:font typeface="Gill Sans MT Condensed" panose="020B0506020104020203" pitchFamily="34" charset="77"/>
      <p:regular r:id="rId35"/>
    </p:embeddedFont>
    <p:embeddedFont>
      <p:font typeface="Lato" panose="020F0502020204030203" pitchFamily="34" charset="0"/>
      <p:regular r:id="rId36"/>
      <p:bold r:id="rId37"/>
      <p:italic r:id="rId38"/>
      <p:boldItalic r:id="rId39"/>
    </p:embeddedFont>
    <p:embeddedFont>
      <p:font typeface="Libre Franklin" pitchFamily="2" charset="77"/>
      <p:regular r:id="rId40"/>
      <p:bold r:id="rId41"/>
      <p:italic r:id="rId42"/>
      <p:boldItalic r:id="rId43"/>
    </p:embeddedFont>
    <p:embeddedFont>
      <p:font typeface="Libre Franklin Black" panose="020F0502020204030204" pitchFamily="34" charset="0"/>
      <p:bold r:id="rId44"/>
      <p:boldItalic r:id="rId45"/>
    </p:embeddedFont>
    <p:embeddedFont>
      <p:font typeface="Oswald" pitchFamily="2" charset="77"/>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3IOtl0gKvmvv+jOGI4SX7PD5D9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D2FA5C-493D-8821-6CBB-E1FC2D2FC873}" name="Tuomas Heikkilä" initials="TH" userId="7aadde6e983817f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22B48-3BC2-4C37-AE67-77F33B37BA3F}">
  <a:tblStyle styleId="{7F822B48-3BC2-4C37-AE67-77F33B37BA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6E60B4-1CBB-4A8E-83F2-EF19E0CE05C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61699" autoAdjust="0"/>
  </p:normalViewPr>
  <p:slideViewPr>
    <p:cSldViewPr snapToGrid="0">
      <p:cViewPr varScale="1">
        <p:scale>
          <a:sx n="112" d="100"/>
          <a:sy n="112"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66"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67" Type="http://schemas.openxmlformats.org/officeDocument/2006/relationships/presProps" Target="presProps.xml"/><Relationship Id="rId20" Type="http://schemas.openxmlformats.org/officeDocument/2006/relationships/font" Target="fonts/font2.fntdata"/><Relationship Id="rId41" Type="http://schemas.openxmlformats.org/officeDocument/2006/relationships/font" Target="fonts/font2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8d99ef71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8d99ef71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fi-FI" dirty="0"/>
          </a:p>
        </p:txBody>
      </p:sp>
      <p:sp>
        <p:nvSpPr>
          <p:cNvPr id="114" name="Google Shape;114;g138d99ef71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500bea54a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2500bea54a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67267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500bea54a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0" name="Google Shape;140;g12500bea54a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500bea54a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2500bea54a_1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2500bea54a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500bea54a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2500bea54a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12500bea54a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FE4C9"/>
        </a:solid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C00000"/>
              </a:buClr>
              <a:buSzPts val="6000"/>
              <a:buFont typeface="Oswald"/>
              <a:buNone/>
              <a:defRPr sz="6000" b="1" cap="none">
                <a:solidFill>
                  <a:srgbClr val="C00000"/>
                </a:solidFill>
                <a:latin typeface="Oswald"/>
                <a:ea typeface="Oswald"/>
                <a:cs typeface="Oswald"/>
                <a:sym typeface="Oswa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9788" y="987424"/>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4000"/>
              <a:buFont typeface="Gill Sans"/>
              <a:buNone/>
              <a:defRPr sz="4000">
                <a:solidFill>
                  <a:srgbClr val="C00000"/>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a:off x="5279136" y="987425"/>
            <a:ext cx="6076252" cy="4873625"/>
          </a:xfrm>
          <a:prstGeom prst="rect">
            <a:avLst/>
          </a:prstGeom>
          <a:noFill/>
          <a:ln>
            <a:noFill/>
          </a:ln>
        </p:spPr>
        <p:txBody>
          <a:bodyPr spcFirstLastPara="1" wrap="square" lIns="91425" tIns="45700" rIns="91425" bIns="45700" anchor="t" anchorCtr="0">
            <a:normAutofit/>
          </a:bodyPr>
          <a:lstStyle>
            <a:lvl1pPr marL="457200" lvl="0" indent="-419100" algn="l">
              <a:lnSpc>
                <a:spcPct val="90000"/>
              </a:lnSpc>
              <a:spcBef>
                <a:spcPts val="1000"/>
              </a:spcBef>
              <a:spcAft>
                <a:spcPts val="0"/>
              </a:spcAft>
              <a:buClr>
                <a:srgbClr val="C00000"/>
              </a:buClr>
              <a:buSzPts val="3000"/>
              <a:buFont typeface="Noto Sans Symbols"/>
              <a:buChar char="▪"/>
              <a:defRPr sz="3000">
                <a:latin typeface="Gill Sans"/>
                <a:ea typeface="Gill Sans"/>
                <a:cs typeface="Gill Sans"/>
                <a:sym typeface="Gill Sans"/>
              </a:defRPr>
            </a:lvl1pPr>
            <a:lvl2pPr marL="914400" lvl="1" indent="-406400" algn="l">
              <a:lnSpc>
                <a:spcPct val="90000"/>
              </a:lnSpc>
              <a:spcBef>
                <a:spcPts val="500"/>
              </a:spcBef>
              <a:spcAft>
                <a:spcPts val="0"/>
              </a:spcAft>
              <a:buClr>
                <a:srgbClr val="C00000"/>
              </a:buClr>
              <a:buSzPts val="2800"/>
              <a:buFont typeface="Courier New"/>
              <a:buChar char="o"/>
              <a:defRPr sz="2800">
                <a:latin typeface="Gill Sans"/>
                <a:ea typeface="Gill Sans"/>
                <a:cs typeface="Gill Sans"/>
                <a:sym typeface="Gill Sans"/>
              </a:defRPr>
            </a:lvl2pPr>
            <a:lvl3pPr marL="1371600" lvl="2" indent="-381000" algn="l">
              <a:lnSpc>
                <a:spcPct val="90000"/>
              </a:lnSpc>
              <a:spcBef>
                <a:spcPts val="500"/>
              </a:spcBef>
              <a:spcAft>
                <a:spcPts val="0"/>
              </a:spcAft>
              <a:buClr>
                <a:srgbClr val="C00000"/>
              </a:buClr>
              <a:buSzPts val="2400"/>
              <a:buFont typeface="Noto Sans Symbols"/>
              <a:buChar char="▪"/>
              <a:defRPr sz="2400">
                <a:latin typeface="Gill Sans"/>
                <a:ea typeface="Gill Sans"/>
                <a:cs typeface="Gill Sans"/>
                <a:sym typeface="Gill Sans"/>
              </a:defRPr>
            </a:lvl3pPr>
            <a:lvl4pPr marL="1828800" lvl="3" indent="-355600" algn="l">
              <a:lnSpc>
                <a:spcPct val="90000"/>
              </a:lnSpc>
              <a:spcBef>
                <a:spcPts val="500"/>
              </a:spcBef>
              <a:spcAft>
                <a:spcPts val="0"/>
              </a:spcAft>
              <a:buClr>
                <a:srgbClr val="C00000"/>
              </a:buClr>
              <a:buSzPts val="2000"/>
              <a:buFont typeface="Noto Sans Symbols"/>
              <a:buChar char="▪"/>
              <a:defRPr sz="2000">
                <a:latin typeface="Gill Sans"/>
                <a:ea typeface="Gill Sans"/>
                <a:cs typeface="Gill Sans"/>
                <a:sym typeface="Gill Sans"/>
              </a:defRPr>
            </a:lvl4pPr>
            <a:lvl5pPr marL="2286000" lvl="4" indent="-355600" algn="l">
              <a:lnSpc>
                <a:spcPct val="90000"/>
              </a:lnSpc>
              <a:spcBef>
                <a:spcPts val="500"/>
              </a:spcBef>
              <a:spcAft>
                <a:spcPts val="0"/>
              </a:spcAft>
              <a:buClr>
                <a:srgbClr val="C00000"/>
              </a:buClr>
              <a:buSzPts val="2000"/>
              <a:buFont typeface="Noto Sans Symbols"/>
              <a:buChar char="▪"/>
              <a:defRPr sz="2000">
                <a:latin typeface="Gill Sans"/>
                <a:ea typeface="Gill Sans"/>
                <a:cs typeface="Gill Sans"/>
                <a:sym typeface="Gill San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438150" algn="l">
              <a:lnSpc>
                <a:spcPct val="90000"/>
              </a:lnSpc>
              <a:spcBef>
                <a:spcPts val="1000"/>
              </a:spcBef>
              <a:spcAft>
                <a:spcPts val="0"/>
              </a:spcAft>
              <a:buClr>
                <a:srgbClr val="C00000"/>
              </a:buClr>
              <a:buSzPts val="3300"/>
              <a:buFont typeface="Noto Sans Symbols"/>
              <a:buChar char="▪"/>
              <a:defRPr sz="3000">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4"/>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40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40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7"/>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g11ea66eaf71_1_28"/>
          <p:cNvSpPr txBox="1">
            <a:spLocks noGrp="1"/>
          </p:cNvSpPr>
          <p:nvPr>
            <p:ph type="title"/>
          </p:nvPr>
        </p:nvSpPr>
        <p:spPr>
          <a:xfrm>
            <a:off x="415600" y="593367"/>
            <a:ext cx="11360800" cy="831200"/>
          </a:xfrm>
          <a:prstGeom prst="rect">
            <a:avLst/>
          </a:prstGeom>
          <a:noFill/>
          <a:ln>
            <a:noFill/>
          </a:ln>
        </p:spPr>
        <p:txBody>
          <a:bodyPr spcFirstLastPara="1" wrap="square" lIns="121900" tIns="121900" rIns="121900" bIns="121900" anchor="ctr" anchorCtr="0">
            <a:norm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90" name="Google Shape;90;g11ea66eaf71_1_28"/>
          <p:cNvSpPr txBox="1">
            <a:spLocks noGrp="1"/>
          </p:cNvSpPr>
          <p:nvPr>
            <p:ph type="body" idx="1"/>
          </p:nvPr>
        </p:nvSpPr>
        <p:spPr>
          <a:xfrm>
            <a:off x="415600" y="1536633"/>
            <a:ext cx="53332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g11ea66eaf71_1_28"/>
          <p:cNvSpPr txBox="1">
            <a:spLocks noGrp="1"/>
          </p:cNvSpPr>
          <p:nvPr>
            <p:ph type="body" idx="2"/>
          </p:nvPr>
        </p:nvSpPr>
        <p:spPr>
          <a:xfrm>
            <a:off x="6443200" y="1536633"/>
            <a:ext cx="53332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g11ea66eaf71_1_28"/>
          <p:cNvSpPr txBox="1">
            <a:spLocks noGrp="1"/>
          </p:cNvSpPr>
          <p:nvPr>
            <p:ph type="sldNum" idx="12"/>
          </p:nvPr>
        </p:nvSpPr>
        <p:spPr>
          <a:xfrm>
            <a:off x="11330666" y="6251679"/>
            <a:ext cx="731600" cy="5248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1ea66eaf71_1_10"/>
          <p:cNvSpPr txBox="1">
            <a:spLocks noGrp="1"/>
          </p:cNvSpPr>
          <p:nvPr>
            <p:ph type="title"/>
          </p:nvPr>
        </p:nvSpPr>
        <p:spPr>
          <a:xfrm>
            <a:off x="415600" y="593367"/>
            <a:ext cx="11360800" cy="831300"/>
          </a:xfrm>
          <a:prstGeom prst="rect">
            <a:avLst/>
          </a:prstGeom>
          <a:noFill/>
          <a:ln>
            <a:noFill/>
          </a:ln>
        </p:spPr>
        <p:txBody>
          <a:bodyPr spcFirstLastPara="1" wrap="square" lIns="121900" tIns="121900" rIns="121900" bIns="121900" anchor="ctr" anchorCtr="0">
            <a:normAutofit/>
          </a:bodyPr>
          <a:lstStyle>
            <a:lvl1pPr lvl="0" algn="l">
              <a:lnSpc>
                <a:spcPct val="9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22" name="Google Shape;22;g11ea66eaf71_1_10"/>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90000"/>
              </a:lnSpc>
              <a:spcBef>
                <a:spcPts val="1000"/>
              </a:spcBef>
              <a:spcAft>
                <a:spcPts val="0"/>
              </a:spcAft>
              <a:buClr>
                <a:srgbClr val="434343"/>
              </a:buClr>
              <a:buSzPts val="1900"/>
              <a:buChar char="•"/>
              <a:defRPr sz="1900">
                <a:solidFill>
                  <a:srgbClr val="434343"/>
                </a:solidFill>
              </a:defRPr>
            </a:lvl1pPr>
            <a:lvl2pPr marL="914400" lvl="1" indent="-349250" algn="l">
              <a:lnSpc>
                <a:spcPct val="90000"/>
              </a:lnSpc>
              <a:spcBef>
                <a:spcPts val="500"/>
              </a:spcBef>
              <a:spcAft>
                <a:spcPts val="0"/>
              </a:spcAft>
              <a:buClr>
                <a:srgbClr val="434343"/>
              </a:buClr>
              <a:buSzPts val="1900"/>
              <a:buChar char="•"/>
              <a:defRPr sz="1900">
                <a:solidFill>
                  <a:srgbClr val="434343"/>
                </a:solidFill>
              </a:defRPr>
            </a:lvl2pPr>
            <a:lvl3pPr marL="1371600" lvl="2" indent="-349250" algn="l">
              <a:lnSpc>
                <a:spcPct val="90000"/>
              </a:lnSpc>
              <a:spcBef>
                <a:spcPts val="500"/>
              </a:spcBef>
              <a:spcAft>
                <a:spcPts val="0"/>
              </a:spcAft>
              <a:buClr>
                <a:srgbClr val="434343"/>
              </a:buClr>
              <a:buSzPts val="1900"/>
              <a:buChar char="•"/>
              <a:defRPr sz="1900">
                <a:solidFill>
                  <a:srgbClr val="434343"/>
                </a:solidFill>
              </a:defRPr>
            </a:lvl3pPr>
            <a:lvl4pPr marL="1828800" lvl="3" indent="-349250" algn="l">
              <a:lnSpc>
                <a:spcPct val="90000"/>
              </a:lnSpc>
              <a:spcBef>
                <a:spcPts val="500"/>
              </a:spcBef>
              <a:spcAft>
                <a:spcPts val="0"/>
              </a:spcAft>
              <a:buClr>
                <a:srgbClr val="434343"/>
              </a:buClr>
              <a:buSzPts val="1900"/>
              <a:buChar char="•"/>
              <a:defRPr sz="1900">
                <a:solidFill>
                  <a:srgbClr val="434343"/>
                </a:solidFill>
              </a:defRPr>
            </a:lvl4pPr>
            <a:lvl5pPr marL="2286000" lvl="4" indent="-349250" algn="l">
              <a:lnSpc>
                <a:spcPct val="90000"/>
              </a:lnSpc>
              <a:spcBef>
                <a:spcPts val="500"/>
              </a:spcBef>
              <a:spcAft>
                <a:spcPts val="0"/>
              </a:spcAft>
              <a:buClr>
                <a:srgbClr val="434343"/>
              </a:buClr>
              <a:buSzPts val="1900"/>
              <a:buChar char="•"/>
              <a:defRPr sz="1900">
                <a:solidFill>
                  <a:srgbClr val="434343"/>
                </a:solidFill>
              </a:defRPr>
            </a:lvl5pPr>
            <a:lvl6pPr marL="2743200" lvl="5" indent="-349250" algn="l">
              <a:lnSpc>
                <a:spcPct val="90000"/>
              </a:lnSpc>
              <a:spcBef>
                <a:spcPts val="500"/>
              </a:spcBef>
              <a:spcAft>
                <a:spcPts val="0"/>
              </a:spcAft>
              <a:buClr>
                <a:srgbClr val="434343"/>
              </a:buClr>
              <a:buSzPts val="1900"/>
              <a:buChar char="•"/>
              <a:defRPr sz="1900">
                <a:solidFill>
                  <a:srgbClr val="434343"/>
                </a:solidFill>
              </a:defRPr>
            </a:lvl6pPr>
            <a:lvl7pPr marL="3200400" lvl="6" indent="-349250" algn="l">
              <a:lnSpc>
                <a:spcPct val="90000"/>
              </a:lnSpc>
              <a:spcBef>
                <a:spcPts val="500"/>
              </a:spcBef>
              <a:spcAft>
                <a:spcPts val="0"/>
              </a:spcAft>
              <a:buClr>
                <a:srgbClr val="434343"/>
              </a:buClr>
              <a:buSzPts val="1900"/>
              <a:buChar char="•"/>
              <a:defRPr sz="1900">
                <a:solidFill>
                  <a:srgbClr val="434343"/>
                </a:solidFill>
              </a:defRPr>
            </a:lvl7pPr>
            <a:lvl8pPr marL="3657600" lvl="7" indent="-349250" algn="l">
              <a:lnSpc>
                <a:spcPct val="90000"/>
              </a:lnSpc>
              <a:spcBef>
                <a:spcPts val="500"/>
              </a:spcBef>
              <a:spcAft>
                <a:spcPts val="0"/>
              </a:spcAft>
              <a:buClr>
                <a:srgbClr val="434343"/>
              </a:buClr>
              <a:buSzPts val="1900"/>
              <a:buChar char="•"/>
              <a:defRPr sz="1900">
                <a:solidFill>
                  <a:srgbClr val="434343"/>
                </a:solidFill>
              </a:defRPr>
            </a:lvl8pPr>
            <a:lvl9pPr marL="4114800" lvl="8" indent="-349250" algn="l">
              <a:lnSpc>
                <a:spcPct val="90000"/>
              </a:lnSpc>
              <a:spcBef>
                <a:spcPts val="500"/>
              </a:spcBef>
              <a:spcAft>
                <a:spcPts val="0"/>
              </a:spcAft>
              <a:buClr>
                <a:srgbClr val="434343"/>
              </a:buClr>
              <a:buSzPts val="1900"/>
              <a:buChar char="•"/>
              <a:defRPr sz="1900">
                <a:solidFill>
                  <a:srgbClr val="434343"/>
                </a:solidFill>
              </a:defRPr>
            </a:lvl9pPr>
          </a:lstStyle>
          <a:p>
            <a:endParaRPr/>
          </a:p>
        </p:txBody>
      </p:sp>
      <p:sp>
        <p:nvSpPr>
          <p:cNvPr id="23" name="Google Shape;23;g11ea66eaf71_1_10"/>
          <p:cNvSpPr txBox="1">
            <a:spLocks noGrp="1"/>
          </p:cNvSpPr>
          <p:nvPr>
            <p:ph type="sldNum" idx="12"/>
          </p:nvPr>
        </p:nvSpPr>
        <p:spPr>
          <a:xfrm>
            <a:off x="11330666" y="6251679"/>
            <a:ext cx="731600" cy="5247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900"/>
              <a:buFont typeface="Arial"/>
              <a:buNone/>
              <a:defRPr sz="19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4000"/>
              <a:buFont typeface="Oswald"/>
              <a:buNone/>
              <a:defRPr b="1">
                <a:solidFill>
                  <a:srgbClr val="C00000"/>
                </a:solidFill>
                <a:latin typeface="Oswald"/>
                <a:ea typeface="Oswald"/>
                <a:cs typeface="Oswald"/>
                <a:sym typeface="Oswa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C00000"/>
              </a:buClr>
              <a:buSzPts val="2800"/>
              <a:buFont typeface="Noto Sans Symbols"/>
              <a:buChar char="▪"/>
              <a:defRPr>
                <a:latin typeface="Gill Sans"/>
                <a:ea typeface="Gill Sans"/>
                <a:cs typeface="Gill Sans"/>
                <a:sym typeface="Gill Sans"/>
              </a:defRPr>
            </a:lvl1pPr>
            <a:lvl2pPr marL="914400" lvl="1" indent="-381000" algn="l">
              <a:lnSpc>
                <a:spcPct val="90000"/>
              </a:lnSpc>
              <a:spcBef>
                <a:spcPts val="500"/>
              </a:spcBef>
              <a:spcAft>
                <a:spcPts val="0"/>
              </a:spcAft>
              <a:buClr>
                <a:srgbClr val="C00000"/>
              </a:buClr>
              <a:buSzPts val="2400"/>
              <a:buFont typeface="Noto Sans Symbols"/>
              <a:buChar char="▪"/>
              <a:defRPr>
                <a:latin typeface="Gill Sans"/>
                <a:ea typeface="Gill Sans"/>
                <a:cs typeface="Gill Sans"/>
                <a:sym typeface="Gill Sans"/>
              </a:defRPr>
            </a:lvl2pPr>
            <a:lvl3pPr marL="1371600" lvl="2" indent="-355600" algn="l">
              <a:lnSpc>
                <a:spcPct val="90000"/>
              </a:lnSpc>
              <a:spcBef>
                <a:spcPts val="500"/>
              </a:spcBef>
              <a:spcAft>
                <a:spcPts val="0"/>
              </a:spcAft>
              <a:buClr>
                <a:srgbClr val="C00000"/>
              </a:buClr>
              <a:buSzPts val="2000"/>
              <a:buFont typeface="Noto Sans Symbols"/>
              <a:buChar char="▪"/>
              <a:defRPr>
                <a:latin typeface="Gill Sans"/>
                <a:ea typeface="Gill Sans"/>
                <a:cs typeface="Gill Sans"/>
                <a:sym typeface="Gill Sans"/>
              </a:defRPr>
            </a:lvl3pPr>
            <a:lvl4pPr marL="1828800" lvl="3" indent="-342900" algn="l">
              <a:lnSpc>
                <a:spcPct val="90000"/>
              </a:lnSpc>
              <a:spcBef>
                <a:spcPts val="500"/>
              </a:spcBef>
              <a:spcAft>
                <a:spcPts val="0"/>
              </a:spcAft>
              <a:buClr>
                <a:srgbClr val="C00000"/>
              </a:buClr>
              <a:buSzPts val="1800"/>
              <a:buFont typeface="Noto Sans Symbols"/>
              <a:buChar char="▪"/>
              <a:defRPr>
                <a:latin typeface="Gill Sans"/>
                <a:ea typeface="Gill Sans"/>
                <a:cs typeface="Gill Sans"/>
                <a:sym typeface="Gill Sans"/>
              </a:defRPr>
            </a:lvl4pPr>
            <a:lvl5pPr marL="2286000" lvl="4" indent="-342900" algn="l">
              <a:lnSpc>
                <a:spcPct val="90000"/>
              </a:lnSpc>
              <a:spcBef>
                <a:spcPts val="500"/>
              </a:spcBef>
              <a:spcAft>
                <a:spcPts val="0"/>
              </a:spcAft>
              <a:buClr>
                <a:srgbClr val="C00000"/>
              </a:buClr>
              <a:buSzPts val="1800"/>
              <a:buFont typeface="Noto Sans Symbols"/>
              <a:buChar char="▪"/>
              <a:defRPr>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75000"/>
              </a:lnSpc>
              <a:spcBef>
                <a:spcPts val="0"/>
              </a:spcBef>
              <a:spcAft>
                <a:spcPts val="0"/>
              </a:spcAft>
              <a:buClr>
                <a:srgbClr val="C00000"/>
              </a:buClr>
              <a:buSzPts val="3200"/>
              <a:buFont typeface="Libre Franklin Black"/>
              <a:buNone/>
              <a:defRPr sz="3200">
                <a:solidFill>
                  <a:srgbClr val="C00000"/>
                </a:solidFill>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a:spLocks noGrp="1"/>
          </p:cNvSpPr>
          <p:nvPr>
            <p:ph type="pic" idx="2"/>
          </p:nvPr>
        </p:nvSpPr>
        <p:spPr>
          <a:xfrm>
            <a:off x="5183188" y="987425"/>
            <a:ext cx="6172200" cy="4873625"/>
          </a:xfrm>
          <a:prstGeom prst="rect">
            <a:avLst/>
          </a:prstGeom>
          <a:noFill/>
          <a:ln>
            <a:noFill/>
          </a:ln>
        </p:spPr>
      </p:sp>
      <p:sp>
        <p:nvSpPr>
          <p:cNvPr id="33" name="Google Shape;3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5"/>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6000"/>
              <a:buFont typeface="Gill Sans"/>
              <a:buNone/>
              <a:defRPr sz="6000">
                <a:solidFill>
                  <a:srgbClr val="C00000"/>
                </a:solidFill>
                <a:highlight>
                  <a:srgbClr val="FFE4C9"/>
                </a:highlight>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600"/>
              <a:buNone/>
              <a:defRPr sz="3600" cap="none">
                <a:solidFill>
                  <a:schemeClr val="dk1"/>
                </a:solidFill>
                <a:latin typeface="Gill Sans"/>
                <a:ea typeface="Gill Sans"/>
                <a:cs typeface="Gill Sans"/>
                <a:sym typeface="Gill Sans"/>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9"/>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00000"/>
              </a:buClr>
              <a:buSzPts val="6000"/>
              <a:buFont typeface="Gill Sans"/>
              <a:buNone/>
              <a:defRPr sz="6000">
                <a:solidFill>
                  <a:srgbClr val="C00000"/>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3600" cap="none">
                <a:latin typeface="Gill Sans"/>
                <a:ea typeface="Gill Sans"/>
                <a:cs typeface="Gill Sans"/>
                <a:sym typeface="Gill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20"/>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4000"/>
              <a:buFont typeface="Gill Sans"/>
              <a:buNone/>
              <a:defRPr>
                <a:solidFill>
                  <a:srgbClr val="C00000"/>
                </a:solidFill>
                <a:highlight>
                  <a:srgbClr val="FFE4C9"/>
                </a:highlight>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C00000"/>
              </a:buClr>
              <a:buSzPts val="2800"/>
              <a:buFont typeface="Noto Sans Symbols"/>
              <a:buChar char="▪"/>
              <a:defRPr>
                <a:latin typeface="Gill Sans"/>
                <a:ea typeface="Gill Sans"/>
                <a:cs typeface="Gill Sans"/>
                <a:sym typeface="Gill Sans"/>
              </a:defRPr>
            </a:lvl1pPr>
            <a:lvl2pPr marL="914400" lvl="1" indent="-381000" algn="l">
              <a:lnSpc>
                <a:spcPct val="90000"/>
              </a:lnSpc>
              <a:spcBef>
                <a:spcPts val="500"/>
              </a:spcBef>
              <a:spcAft>
                <a:spcPts val="0"/>
              </a:spcAft>
              <a:buClr>
                <a:srgbClr val="C00000"/>
              </a:buClr>
              <a:buSzPts val="2400"/>
              <a:buFont typeface="Noto Sans Symbols"/>
              <a:buChar char="▪"/>
              <a:defRPr>
                <a:latin typeface="Gill Sans"/>
                <a:ea typeface="Gill Sans"/>
                <a:cs typeface="Gill Sans"/>
                <a:sym typeface="Gill Sans"/>
              </a:defRPr>
            </a:lvl2pPr>
            <a:lvl3pPr marL="1371600" lvl="2" indent="-355600" algn="l">
              <a:lnSpc>
                <a:spcPct val="90000"/>
              </a:lnSpc>
              <a:spcBef>
                <a:spcPts val="500"/>
              </a:spcBef>
              <a:spcAft>
                <a:spcPts val="0"/>
              </a:spcAft>
              <a:buClr>
                <a:srgbClr val="C00000"/>
              </a:buClr>
              <a:buSzPts val="2000"/>
              <a:buFont typeface="Noto Sans Symbols"/>
              <a:buChar char="▪"/>
              <a:defRPr>
                <a:latin typeface="Gill Sans"/>
                <a:ea typeface="Gill Sans"/>
                <a:cs typeface="Gill Sans"/>
                <a:sym typeface="Gill Sans"/>
              </a:defRPr>
            </a:lvl3pPr>
            <a:lvl4pPr marL="1828800" lvl="3" indent="-342900" algn="l">
              <a:lnSpc>
                <a:spcPct val="90000"/>
              </a:lnSpc>
              <a:spcBef>
                <a:spcPts val="500"/>
              </a:spcBef>
              <a:spcAft>
                <a:spcPts val="0"/>
              </a:spcAft>
              <a:buClr>
                <a:srgbClr val="C00000"/>
              </a:buClr>
              <a:buSzPts val="1800"/>
              <a:buFont typeface="Noto Sans Symbols"/>
              <a:buChar char="▪"/>
              <a:defRPr>
                <a:latin typeface="Gill Sans"/>
                <a:ea typeface="Gill Sans"/>
                <a:cs typeface="Gill Sans"/>
                <a:sym typeface="Gill Sans"/>
              </a:defRPr>
            </a:lvl4pPr>
            <a:lvl5pPr marL="2286000" lvl="4" indent="-342900" algn="l">
              <a:lnSpc>
                <a:spcPct val="90000"/>
              </a:lnSpc>
              <a:spcBef>
                <a:spcPts val="500"/>
              </a:spcBef>
              <a:spcAft>
                <a:spcPts val="0"/>
              </a:spcAft>
              <a:buClr>
                <a:srgbClr val="C00000"/>
              </a:buClr>
              <a:buSzPts val="1800"/>
              <a:buFont typeface="Noto Sans Symbols"/>
              <a:buChar char="▪"/>
              <a:defRPr>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C00000"/>
              </a:buClr>
              <a:buSzPts val="2800"/>
              <a:buFont typeface="Noto Sans Symbols"/>
              <a:buChar char="▪"/>
              <a:defRPr>
                <a:latin typeface="Gill Sans"/>
                <a:ea typeface="Gill Sans"/>
                <a:cs typeface="Gill Sans"/>
                <a:sym typeface="Gill Sans"/>
              </a:defRPr>
            </a:lvl1pPr>
            <a:lvl2pPr marL="914400" lvl="1" indent="-381000" algn="l">
              <a:lnSpc>
                <a:spcPct val="90000"/>
              </a:lnSpc>
              <a:spcBef>
                <a:spcPts val="500"/>
              </a:spcBef>
              <a:spcAft>
                <a:spcPts val="0"/>
              </a:spcAft>
              <a:buClr>
                <a:srgbClr val="C00000"/>
              </a:buClr>
              <a:buSzPts val="2400"/>
              <a:buFont typeface="Noto Sans Symbols"/>
              <a:buChar char="▪"/>
              <a:defRPr>
                <a:latin typeface="Gill Sans"/>
                <a:ea typeface="Gill Sans"/>
                <a:cs typeface="Gill Sans"/>
                <a:sym typeface="Gill Sans"/>
              </a:defRPr>
            </a:lvl2pPr>
            <a:lvl3pPr marL="1371600" lvl="2" indent="-355600" algn="l">
              <a:lnSpc>
                <a:spcPct val="90000"/>
              </a:lnSpc>
              <a:spcBef>
                <a:spcPts val="500"/>
              </a:spcBef>
              <a:spcAft>
                <a:spcPts val="0"/>
              </a:spcAft>
              <a:buClr>
                <a:srgbClr val="C00000"/>
              </a:buClr>
              <a:buSzPts val="2000"/>
              <a:buFont typeface="Noto Sans Symbols"/>
              <a:buChar char="▪"/>
              <a:defRPr>
                <a:latin typeface="Gill Sans"/>
                <a:ea typeface="Gill Sans"/>
                <a:cs typeface="Gill Sans"/>
                <a:sym typeface="Gill Sans"/>
              </a:defRPr>
            </a:lvl3pPr>
            <a:lvl4pPr marL="1828800" lvl="3" indent="-342900" algn="l">
              <a:lnSpc>
                <a:spcPct val="90000"/>
              </a:lnSpc>
              <a:spcBef>
                <a:spcPts val="500"/>
              </a:spcBef>
              <a:spcAft>
                <a:spcPts val="0"/>
              </a:spcAft>
              <a:buClr>
                <a:srgbClr val="C00000"/>
              </a:buClr>
              <a:buSzPts val="1800"/>
              <a:buFont typeface="Noto Sans Symbols"/>
              <a:buChar char="▪"/>
              <a:defRPr>
                <a:latin typeface="Gill Sans"/>
                <a:ea typeface="Gill Sans"/>
                <a:cs typeface="Gill Sans"/>
                <a:sym typeface="Gill Sans"/>
              </a:defRPr>
            </a:lvl4pPr>
            <a:lvl5pPr marL="2286000" lvl="4" indent="-342900" algn="l">
              <a:lnSpc>
                <a:spcPct val="90000"/>
              </a:lnSpc>
              <a:spcBef>
                <a:spcPts val="500"/>
              </a:spcBef>
              <a:spcAft>
                <a:spcPts val="0"/>
              </a:spcAft>
              <a:buClr>
                <a:srgbClr val="C00000"/>
              </a:buClr>
              <a:buSzPts val="1800"/>
              <a:buFont typeface="Noto Sans Symbols"/>
              <a:buChar char="▪"/>
              <a:defRPr>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1"/>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1"/>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00000"/>
              </a:buClr>
              <a:buSzPts val="4000"/>
              <a:buFont typeface="Libre Franklin Black"/>
              <a:buNone/>
              <a:defRPr>
                <a:solidFill>
                  <a:srgbClr val="C00000"/>
                </a:solidFill>
                <a:highlight>
                  <a:srgbClr val="FFCC99"/>
                </a:highlight>
                <a:latin typeface="Libre Franklin Black"/>
                <a:ea typeface="Libre Franklin Black"/>
                <a:cs typeface="Libre Franklin Black"/>
                <a:sym typeface="Libre Franklin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marL="914400" lvl="1" indent="-3810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marL="1371600" lvl="2" indent="-355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marL="1828800" lvl="3" indent="-3429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marL="2286000" lvl="4" indent="-3429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marL="914400" lvl="1" indent="-3810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marL="1371600" lvl="2" indent="-355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marL="1828800" lvl="3" indent="-3429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marL="2286000" lvl="4" indent="-3429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2"/>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cap="none">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23"/>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00000"/>
              </a:buClr>
              <a:buSzPts val="4000"/>
              <a:buFont typeface="Gill Sans"/>
              <a:buNone/>
              <a:defRPr sz="4000" b="0" i="0" u="none" strike="noStrike" cap="none">
                <a:solidFill>
                  <a:srgbClr val="C00000"/>
                </a:solidFill>
                <a:highlight>
                  <a:srgbClr val="FFE4C9"/>
                </a:highlight>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915400" y="6356350"/>
            <a:ext cx="6350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9550400" y="6356350"/>
            <a:ext cx="14097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10960100" y="6356350"/>
            <a:ext cx="3937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logs.helsinki.fi/mapsprojec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838200" y="2378400"/>
            <a:ext cx="10597800" cy="1325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1000"/>
              </a:spcAft>
              <a:buClr>
                <a:srgbClr val="C00000"/>
              </a:buClr>
              <a:buSzPts val="4800"/>
              <a:buFont typeface="Gill Sans"/>
              <a:buNone/>
            </a:pPr>
            <a:r>
              <a:rPr lang="fi-FI" sz="5400" b="1" dirty="0">
                <a:latin typeface="Oswald" panose="00000500000000000000" pitchFamily="2" charset="0"/>
                <a:sym typeface="Oswald"/>
              </a:rPr>
              <a:t>CO</a:t>
            </a:r>
            <a:r>
              <a:rPr lang="fi-FI" sz="5400" dirty="0">
                <a:latin typeface="Oswald" panose="00000500000000000000" pitchFamily="2" charset="0"/>
              </a:rPr>
              <a:t>VID-19 CONTENT MODERATION AND PLATFORM ACCOUNTABILITY</a:t>
            </a:r>
            <a:endParaRPr sz="5400" dirty="0">
              <a:solidFill>
                <a:schemeClr val="dk1"/>
              </a:solidFill>
              <a:latin typeface="Oswald" panose="00000500000000000000" pitchFamily="2" charset="0"/>
              <a:ea typeface="Oswald Light"/>
              <a:cs typeface="Oswald Light"/>
              <a:sym typeface="Oswald Light"/>
            </a:endParaRPr>
          </a:p>
        </p:txBody>
      </p:sp>
      <p:sp>
        <p:nvSpPr>
          <p:cNvPr id="99" name="Google Shape;99;p1"/>
          <p:cNvSpPr txBox="1"/>
          <p:nvPr/>
        </p:nvSpPr>
        <p:spPr>
          <a:xfrm>
            <a:off x="838199" y="4785775"/>
            <a:ext cx="8168639"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fi-FI" sz="2600" b="0" i="0" u="none" strike="noStrike" cap="none" dirty="0">
                <a:solidFill>
                  <a:schemeClr val="dk1"/>
                </a:solidFill>
                <a:latin typeface="Gill Sans MT Condensed" panose="020B0506020104020203" pitchFamily="34" charset="0"/>
                <a:ea typeface="Gill Sans"/>
                <a:cs typeface="Gill Sans"/>
                <a:sym typeface="Gill Sans"/>
              </a:rPr>
              <a:t>Tuomas Heikkilä, Salla-Maaria Laaksonen and Matti Pohjonen</a:t>
            </a:r>
          </a:p>
          <a:p>
            <a:pPr marL="0" marR="0" lvl="0" indent="0" algn="l" rtl="0">
              <a:lnSpc>
                <a:spcPct val="100000"/>
              </a:lnSpc>
              <a:spcBef>
                <a:spcPts val="0"/>
              </a:spcBef>
              <a:spcAft>
                <a:spcPts val="0"/>
              </a:spcAft>
              <a:buClr>
                <a:srgbClr val="000000"/>
              </a:buClr>
              <a:buSzPts val="2600"/>
              <a:buFont typeface="Arial"/>
              <a:buNone/>
            </a:pPr>
            <a:r>
              <a:rPr lang="en-GB" sz="2600" dirty="0">
                <a:solidFill>
                  <a:schemeClr val="dk1"/>
                </a:solidFill>
                <a:latin typeface="Gill Sans MT Condensed" panose="020B0506020104020203" pitchFamily="34" charset="0"/>
                <a:ea typeface="Gill Sans"/>
                <a:cs typeface="Gill Sans"/>
                <a:sym typeface="Gill Sans"/>
              </a:rPr>
              <a:t>MAPS - Media platforms and social accountability</a:t>
            </a:r>
            <a:br>
              <a:rPr lang="en-GB" sz="2600" b="0" i="0" u="none" strike="noStrike" cap="none" dirty="0">
                <a:solidFill>
                  <a:schemeClr val="dk1"/>
                </a:solidFill>
                <a:latin typeface="Gill Sans MT Condensed" panose="020B0506020104020203" pitchFamily="34" charset="0"/>
                <a:ea typeface="Gill Sans"/>
                <a:cs typeface="Gill Sans"/>
                <a:sym typeface="Gill Sans"/>
              </a:rPr>
            </a:br>
            <a:r>
              <a:rPr lang="en-GB" sz="2600" b="0" i="0" u="none" strike="noStrike" cap="none" dirty="0">
                <a:solidFill>
                  <a:schemeClr val="dk1"/>
                </a:solidFill>
                <a:latin typeface="Gill Sans MT Condensed" panose="020B0506020104020203" pitchFamily="34" charset="0"/>
                <a:ea typeface="Gill Sans"/>
                <a:cs typeface="Gill Sans"/>
                <a:sym typeface="Gill Sans"/>
              </a:rPr>
              <a:t>ECREA </a:t>
            </a:r>
            <a:r>
              <a:rPr lang="en-GB" sz="2600" b="0" i="0" u="none" strike="noStrike" cap="none" dirty="0" err="1">
                <a:solidFill>
                  <a:schemeClr val="dk1"/>
                </a:solidFill>
                <a:latin typeface="Gill Sans MT Condensed" panose="020B0506020104020203" pitchFamily="34" charset="0"/>
                <a:ea typeface="Gill Sans"/>
                <a:cs typeface="Gill Sans"/>
                <a:sym typeface="Gill Sans"/>
              </a:rPr>
              <a:t>postconference</a:t>
            </a:r>
            <a:r>
              <a:rPr lang="en-GB" sz="2600" b="0" i="0" u="none" strike="noStrike" cap="none" dirty="0">
                <a:solidFill>
                  <a:schemeClr val="dk1"/>
                </a:solidFill>
                <a:latin typeface="Gill Sans MT Condensed" panose="020B0506020104020203" pitchFamily="34" charset="0"/>
                <a:ea typeface="Gill Sans"/>
                <a:cs typeface="Gill Sans"/>
                <a:sym typeface="Gill Sans"/>
              </a:rPr>
              <a:t> Digital media and information disorders</a:t>
            </a:r>
            <a:r>
              <a:rPr lang="en-GB" sz="2600" dirty="0">
                <a:solidFill>
                  <a:schemeClr val="tx1"/>
                </a:solidFill>
                <a:latin typeface="Gill Sans MT Condensed" panose="020B0506020104020203" pitchFamily="34" charset="0"/>
                <a:ea typeface="Gill Sans"/>
                <a:cs typeface="Gill Sans"/>
                <a:sym typeface="Gill Sans"/>
              </a:rPr>
              <a:t>, </a:t>
            </a:r>
            <a:r>
              <a:rPr lang="en-GB" sz="2600" dirty="0">
                <a:solidFill>
                  <a:schemeClr val="dk1"/>
                </a:solidFill>
                <a:latin typeface="Gill Sans MT Condensed" panose="020B0506020104020203" pitchFamily="34" charset="0"/>
                <a:ea typeface="Gill Sans"/>
                <a:cs typeface="Gill Sans"/>
                <a:sym typeface="Gill Sans"/>
              </a:rPr>
              <a:t>Oct 24, 2022</a:t>
            </a:r>
            <a:endParaRPr lang="en-GB" sz="2600" b="0" i="0" u="none" strike="noStrike" cap="none" dirty="0">
              <a:solidFill>
                <a:schemeClr val="dk1"/>
              </a:solidFill>
              <a:latin typeface="Gill Sans MT Condensed" panose="020B0506020104020203" pitchFamily="34" charset="0"/>
              <a:ea typeface="Gill Sans"/>
              <a:cs typeface="Gill Sans"/>
              <a:sym typeface="Gill Sans"/>
            </a:endParaRPr>
          </a:p>
        </p:txBody>
      </p:sp>
      <p:cxnSp>
        <p:nvCxnSpPr>
          <p:cNvPr id="100" name="Google Shape;100;p1"/>
          <p:cNvCxnSpPr/>
          <p:nvPr/>
        </p:nvCxnSpPr>
        <p:spPr>
          <a:xfrm rot="10800000">
            <a:off x="806301" y="4901266"/>
            <a:ext cx="0" cy="1112246"/>
          </a:xfrm>
          <a:prstGeom prst="straightConnector1">
            <a:avLst/>
          </a:prstGeom>
          <a:noFill/>
          <a:ln w="28575" cap="flat" cmpd="sng">
            <a:solidFill>
              <a:srgbClr val="C00000"/>
            </a:solidFill>
            <a:prstDash val="solid"/>
            <a:miter lim="800000"/>
            <a:headEnd type="none" w="sm" len="sm"/>
            <a:tailEnd type="none" w="sm" len="sm"/>
          </a:ln>
        </p:spPr>
      </p:cxnSp>
      <p:pic>
        <p:nvPicPr>
          <p:cNvPr id="3" name="Google Shape;110;g138ad0a9773_0_0">
            <a:extLst>
              <a:ext uri="{FF2B5EF4-FFF2-40B4-BE49-F238E27FC236}">
                <a16:creationId xmlns:a16="http://schemas.microsoft.com/office/drawing/2014/main" id="{453FBB96-E198-9BC7-A89C-80BC12FC0329}"/>
              </a:ext>
            </a:extLst>
          </p:cNvPr>
          <p:cNvPicPr preferRelativeResize="0"/>
          <p:nvPr/>
        </p:nvPicPr>
        <p:blipFill>
          <a:blip r:embed="rId3">
            <a:alphaModFix/>
          </a:blip>
          <a:stretch>
            <a:fillRect/>
          </a:stretch>
        </p:blipFill>
        <p:spPr>
          <a:xfrm>
            <a:off x="10151821" y="5257724"/>
            <a:ext cx="1006289" cy="1006289"/>
          </a:xfrm>
          <a:prstGeom prst="rect">
            <a:avLst/>
          </a:prstGeom>
          <a:noFill/>
          <a:ln>
            <a:noFill/>
          </a:ln>
        </p:spPr>
      </p:pic>
      <p:pic>
        <p:nvPicPr>
          <p:cNvPr id="9" name="Picture 8" descr="Logo&#10;&#10;Description automatically generated">
            <a:extLst>
              <a:ext uri="{FF2B5EF4-FFF2-40B4-BE49-F238E27FC236}">
                <a16:creationId xmlns:a16="http://schemas.microsoft.com/office/drawing/2014/main" id="{FB6BB41C-3585-12B5-3114-5363BEE43A41}"/>
              </a:ext>
            </a:extLst>
          </p:cNvPr>
          <p:cNvPicPr>
            <a:picLocks noChangeAspect="1"/>
          </p:cNvPicPr>
          <p:nvPr/>
        </p:nvPicPr>
        <p:blipFill>
          <a:blip r:embed="rId4"/>
          <a:stretch>
            <a:fillRect/>
          </a:stretch>
        </p:blipFill>
        <p:spPr>
          <a:xfrm>
            <a:off x="9123378" y="4026614"/>
            <a:ext cx="1360155" cy="1109390"/>
          </a:xfrm>
          <a:prstGeom prst="rect">
            <a:avLst/>
          </a:prstGeom>
        </p:spPr>
      </p:pic>
      <p:pic>
        <p:nvPicPr>
          <p:cNvPr id="11" name="Picture 10">
            <a:extLst>
              <a:ext uri="{FF2B5EF4-FFF2-40B4-BE49-F238E27FC236}">
                <a16:creationId xmlns:a16="http://schemas.microsoft.com/office/drawing/2014/main" id="{76739684-E604-2EB6-3E57-A55CC9883449}"/>
              </a:ext>
            </a:extLst>
          </p:cNvPr>
          <p:cNvPicPr>
            <a:picLocks noChangeAspect="1"/>
          </p:cNvPicPr>
          <p:nvPr/>
        </p:nvPicPr>
        <p:blipFill rotWithShape="1">
          <a:blip r:embed="rId5"/>
          <a:srcRect l="17627" t="14210" r="17627" b="11579"/>
          <a:stretch/>
        </p:blipFill>
        <p:spPr>
          <a:xfrm>
            <a:off x="8705460" y="5237356"/>
            <a:ext cx="1124229" cy="10470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50;g12500bea54a_1_6">
            <a:extLst>
              <a:ext uri="{FF2B5EF4-FFF2-40B4-BE49-F238E27FC236}">
                <a16:creationId xmlns:a16="http://schemas.microsoft.com/office/drawing/2014/main" id="{A3C62C82-EE71-E1EC-2174-95C77101324B}"/>
              </a:ext>
            </a:extLst>
          </p:cNvPr>
          <p:cNvSpPr/>
          <p:nvPr/>
        </p:nvSpPr>
        <p:spPr>
          <a:xfrm>
            <a:off x="5021942" y="0"/>
            <a:ext cx="7170057" cy="7029000"/>
          </a:xfrm>
          <a:prstGeom prst="rect">
            <a:avLst/>
          </a:prstGeom>
          <a:solidFill>
            <a:srgbClr val="FFE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8B7BC22-41D7-6799-FA6D-A715C9B9E095}"/>
              </a:ext>
            </a:extLst>
          </p:cNvPr>
          <p:cNvSpPr>
            <a:spLocks noGrp="1"/>
          </p:cNvSpPr>
          <p:nvPr>
            <p:ph type="title"/>
          </p:nvPr>
        </p:nvSpPr>
        <p:spPr>
          <a:xfrm>
            <a:off x="838200" y="365125"/>
            <a:ext cx="4633686" cy="1325563"/>
          </a:xfrm>
        </p:spPr>
        <p:txBody>
          <a:bodyPr>
            <a:normAutofit/>
          </a:bodyPr>
          <a:lstStyle/>
          <a:p>
            <a:r>
              <a:rPr lang="fi-FI"/>
              <a:t>PROTECTION</a:t>
            </a:r>
            <a:br>
              <a:rPr lang="fi-FI"/>
            </a:br>
            <a:r>
              <a:rPr lang="fi-FI"/>
              <a:t>FROM HARM</a:t>
            </a:r>
            <a:endParaRPr lang="en-GB" dirty="0"/>
          </a:p>
        </p:txBody>
      </p:sp>
      <p:sp>
        <p:nvSpPr>
          <p:cNvPr id="3" name="Text Placeholder 2">
            <a:extLst>
              <a:ext uri="{FF2B5EF4-FFF2-40B4-BE49-F238E27FC236}">
                <a16:creationId xmlns:a16="http://schemas.microsoft.com/office/drawing/2014/main" id="{AD6D109F-0AE3-5494-BB69-5765A0DD1B73}"/>
              </a:ext>
            </a:extLst>
          </p:cNvPr>
          <p:cNvSpPr>
            <a:spLocks noGrp="1"/>
          </p:cNvSpPr>
          <p:nvPr>
            <p:ph type="body" idx="1"/>
          </p:nvPr>
        </p:nvSpPr>
        <p:spPr>
          <a:xfrm>
            <a:off x="838200" y="1825625"/>
            <a:ext cx="3852664" cy="4351338"/>
          </a:xfrm>
        </p:spPr>
        <p:txBody>
          <a:bodyPr>
            <a:normAutofit/>
          </a:bodyPr>
          <a:lstStyle/>
          <a:p>
            <a:pPr marL="514350" lvl="0" indent="-457200" algn="l" rtl="0">
              <a:lnSpc>
                <a:spcPct val="80000"/>
              </a:lnSpc>
              <a:spcBef>
                <a:spcPts val="0"/>
              </a:spcBef>
              <a:spcAft>
                <a:spcPts val="0"/>
              </a:spcAft>
              <a:buSzPts val="2700"/>
              <a:buFont typeface="Wingdings" panose="05000000000000000000" pitchFamily="2" charset="2"/>
              <a:buChar char="§"/>
            </a:pPr>
            <a:r>
              <a:rPr lang="en-GB" dirty="0">
                <a:latin typeface="Gill Sans MT" panose="020B0502020104020203" pitchFamily="34" charset="0"/>
              </a:rPr>
              <a:t>Transforming difficult questions about facts and truths to matters of safety and well-being</a:t>
            </a:r>
          </a:p>
        </p:txBody>
      </p:sp>
      <p:sp>
        <p:nvSpPr>
          <p:cNvPr id="5" name="Google Shape;244;g12500bea54a_1_21">
            <a:extLst>
              <a:ext uri="{FF2B5EF4-FFF2-40B4-BE49-F238E27FC236}">
                <a16:creationId xmlns:a16="http://schemas.microsoft.com/office/drawing/2014/main" id="{DE62956C-7D17-C30E-64A8-C0F2232586E3}"/>
              </a:ext>
            </a:extLst>
          </p:cNvPr>
          <p:cNvSpPr/>
          <p:nvPr/>
        </p:nvSpPr>
        <p:spPr>
          <a:xfrm>
            <a:off x="5355152" y="523876"/>
            <a:ext cx="6507900" cy="1812018"/>
          </a:xfrm>
          <a:prstGeom prst="wedgeRectCallout">
            <a:avLst>
              <a:gd name="adj1" fmla="val -20833"/>
              <a:gd name="adj2" fmla="val 62500"/>
            </a:avLst>
          </a:prstGeom>
          <a:solidFill>
            <a:schemeClr val="lt1"/>
          </a:solidFill>
          <a:ln w="9525" cap="flat" cmpd="sng">
            <a:solidFill>
              <a:srgbClr val="333333"/>
            </a:solidFill>
            <a:prstDash val="solid"/>
            <a:round/>
            <a:headEnd type="none" w="sm" len="sm"/>
            <a:tailEnd type="none" w="sm" len="sm"/>
          </a:ln>
        </p:spPr>
        <p:txBody>
          <a:bodyPr spcFirstLastPara="1" wrap="square" lIns="126000" tIns="126000" rIns="126000" bIns="234000" anchor="ctr" anchorCtr="0">
            <a:noAutofit/>
          </a:bodyPr>
          <a:lstStyle/>
          <a:p>
            <a:pPr marL="0" lvl="0" indent="0" algn="l" rtl="0">
              <a:lnSpc>
                <a:spcPct val="90000"/>
              </a:lnSpc>
              <a:spcBef>
                <a:spcPts val="1000"/>
              </a:spcBef>
              <a:spcAft>
                <a:spcPts val="0"/>
              </a:spcAft>
              <a:buClr>
                <a:schemeClr val="dk1"/>
              </a:buClr>
              <a:buSzPts val="3613"/>
              <a:buFont typeface="Arial"/>
              <a:buNone/>
            </a:pPr>
            <a:r>
              <a:rPr lang="fi-FI" sz="1800" dirty="0" err="1">
                <a:solidFill>
                  <a:schemeClr val="dk1"/>
                </a:solidFill>
                <a:latin typeface="Libre Franklin"/>
                <a:ea typeface="Libre Franklin"/>
                <a:cs typeface="Libre Franklin"/>
                <a:sym typeface="Libre Franklin"/>
              </a:rPr>
              <a:t>Our</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goal</a:t>
            </a:r>
            <a:r>
              <a:rPr lang="fi-FI" sz="1800" dirty="0">
                <a:solidFill>
                  <a:schemeClr val="dk1"/>
                </a:solidFill>
                <a:latin typeface="Libre Franklin"/>
                <a:ea typeface="Libre Franklin"/>
                <a:cs typeface="Libre Franklin"/>
                <a:sym typeface="Libre Franklin"/>
              </a:rPr>
              <a:t> is to help </a:t>
            </a:r>
            <a:r>
              <a:rPr lang="fi-FI" sz="1800" dirty="0" err="1">
                <a:solidFill>
                  <a:schemeClr val="dk1"/>
                </a:solidFill>
                <a:latin typeface="Libre Franklin"/>
                <a:ea typeface="Libre Franklin"/>
                <a:cs typeface="Libre Franklin"/>
                <a:sym typeface="Libre Franklin"/>
              </a:rPr>
              <a:t>messages</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about</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the</a:t>
            </a:r>
            <a:r>
              <a:rPr lang="fi-FI" sz="1800" dirty="0">
                <a:solidFill>
                  <a:schemeClr val="dk1"/>
                </a:solidFill>
                <a:latin typeface="Libre Franklin"/>
                <a:ea typeface="Libre Franklin"/>
                <a:cs typeface="Libre Franklin"/>
                <a:sym typeface="Libre Franklin"/>
              </a:rPr>
              <a:t> </a:t>
            </a:r>
            <a:r>
              <a:rPr lang="fi-FI" sz="1800" b="1" dirty="0" err="1">
                <a:solidFill>
                  <a:schemeClr val="dk1"/>
                </a:solidFill>
                <a:latin typeface="Libre Franklin"/>
                <a:ea typeface="Libre Franklin"/>
                <a:cs typeface="Libre Franklin"/>
                <a:sym typeface="Libre Franklin"/>
              </a:rPr>
              <a:t>safety</a:t>
            </a:r>
            <a:r>
              <a:rPr lang="fi-FI" sz="1800" b="1" dirty="0">
                <a:solidFill>
                  <a:schemeClr val="dk1"/>
                </a:solidFill>
                <a:latin typeface="Libre Franklin"/>
                <a:ea typeface="Libre Franklin"/>
                <a:cs typeface="Libre Franklin"/>
                <a:sym typeface="Libre Franklin"/>
              </a:rPr>
              <a:t> </a:t>
            </a:r>
            <a:r>
              <a:rPr lang="fi-FI" sz="1800" dirty="0">
                <a:solidFill>
                  <a:schemeClr val="dk1"/>
                </a:solidFill>
                <a:latin typeface="Libre Franklin"/>
                <a:ea typeface="Libre Franklin"/>
                <a:cs typeface="Libre Franklin"/>
                <a:sym typeface="Libre Franklin"/>
              </a:rPr>
              <a:t>and </a:t>
            </a:r>
            <a:r>
              <a:rPr lang="fi-FI" sz="1800" dirty="0" err="1">
                <a:solidFill>
                  <a:schemeClr val="dk1"/>
                </a:solidFill>
                <a:latin typeface="Libre Franklin"/>
                <a:ea typeface="Libre Franklin"/>
                <a:cs typeface="Libre Franklin"/>
                <a:sym typeface="Libre Franklin"/>
              </a:rPr>
              <a:t>efficacy</a:t>
            </a:r>
            <a:r>
              <a:rPr lang="fi-FI" sz="1800" dirty="0">
                <a:solidFill>
                  <a:schemeClr val="dk1"/>
                </a:solidFill>
                <a:latin typeface="Libre Franklin"/>
                <a:ea typeface="Libre Franklin"/>
                <a:cs typeface="Libre Franklin"/>
                <a:sym typeface="Libre Franklin"/>
              </a:rPr>
              <a:t> of </a:t>
            </a:r>
            <a:r>
              <a:rPr lang="fi-FI" sz="1800" dirty="0" err="1">
                <a:solidFill>
                  <a:schemeClr val="dk1"/>
                </a:solidFill>
                <a:latin typeface="Libre Franklin"/>
                <a:ea typeface="Libre Franklin"/>
                <a:cs typeface="Libre Franklin"/>
                <a:sym typeface="Libre Franklin"/>
              </a:rPr>
              <a:t>vaccines</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reach</a:t>
            </a:r>
            <a:r>
              <a:rPr lang="fi-FI" sz="1800" dirty="0">
                <a:solidFill>
                  <a:schemeClr val="dk1"/>
                </a:solidFill>
                <a:latin typeface="Libre Franklin"/>
                <a:ea typeface="Libre Franklin"/>
                <a:cs typeface="Libre Franklin"/>
                <a:sym typeface="Libre Franklin"/>
              </a:rPr>
              <a:t> a </a:t>
            </a:r>
            <a:r>
              <a:rPr lang="fi-FI" sz="1800" dirty="0" err="1">
                <a:solidFill>
                  <a:schemeClr val="dk1"/>
                </a:solidFill>
                <a:latin typeface="Libre Franklin"/>
                <a:ea typeface="Libre Franklin"/>
                <a:cs typeface="Libre Franklin"/>
                <a:sym typeface="Libre Franklin"/>
              </a:rPr>
              <a:t>broad</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group</a:t>
            </a:r>
            <a:r>
              <a:rPr lang="fi-FI" sz="1800" dirty="0">
                <a:solidFill>
                  <a:schemeClr val="dk1"/>
                </a:solidFill>
                <a:latin typeface="Libre Franklin"/>
                <a:ea typeface="Libre Franklin"/>
                <a:cs typeface="Libre Franklin"/>
                <a:sym typeface="Libre Franklin"/>
              </a:rPr>
              <a:t> of </a:t>
            </a:r>
            <a:r>
              <a:rPr lang="fi-FI" sz="1800" dirty="0" err="1">
                <a:solidFill>
                  <a:schemeClr val="dk1"/>
                </a:solidFill>
                <a:latin typeface="Libre Franklin"/>
                <a:ea typeface="Libre Franklin"/>
                <a:cs typeface="Libre Franklin"/>
                <a:sym typeface="Libre Franklin"/>
              </a:rPr>
              <a:t>people</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while</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prohibiting</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ads</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with</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misinformation</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that</a:t>
            </a:r>
            <a:r>
              <a:rPr lang="fi-FI" sz="1800" dirty="0">
                <a:solidFill>
                  <a:schemeClr val="dk1"/>
                </a:solidFill>
                <a:latin typeface="Libre Franklin"/>
                <a:ea typeface="Libre Franklin"/>
                <a:cs typeface="Libre Franklin"/>
                <a:sym typeface="Libre Franklin"/>
              </a:rPr>
              <a:t> </a:t>
            </a:r>
            <a:r>
              <a:rPr lang="fi-FI" sz="1800" dirty="0" err="1">
                <a:solidFill>
                  <a:schemeClr val="dk1"/>
                </a:solidFill>
                <a:latin typeface="Libre Franklin"/>
                <a:ea typeface="Libre Franklin"/>
                <a:cs typeface="Libre Franklin"/>
                <a:sym typeface="Libre Franklin"/>
              </a:rPr>
              <a:t>could</a:t>
            </a:r>
            <a:r>
              <a:rPr lang="fi-FI" sz="1800" dirty="0">
                <a:solidFill>
                  <a:schemeClr val="dk1"/>
                </a:solidFill>
                <a:latin typeface="Libre Franklin"/>
                <a:ea typeface="Libre Franklin"/>
                <a:cs typeface="Libre Franklin"/>
                <a:sym typeface="Libre Franklin"/>
              </a:rPr>
              <a:t> </a:t>
            </a:r>
            <a:r>
              <a:rPr lang="fi-FI" sz="1800" b="1" dirty="0" err="1">
                <a:solidFill>
                  <a:schemeClr val="dk1"/>
                </a:solidFill>
                <a:latin typeface="Libre Franklin"/>
                <a:ea typeface="Libre Franklin"/>
                <a:cs typeface="Libre Franklin"/>
                <a:sym typeface="Libre Franklin"/>
              </a:rPr>
              <a:t>harm</a:t>
            </a:r>
            <a:r>
              <a:rPr lang="fi-FI" sz="1800" b="1" dirty="0">
                <a:solidFill>
                  <a:schemeClr val="dk1"/>
                </a:solidFill>
                <a:latin typeface="Libre Franklin"/>
                <a:ea typeface="Libre Franklin"/>
                <a:cs typeface="Libre Franklin"/>
                <a:sym typeface="Libre Franklin"/>
              </a:rPr>
              <a:t> </a:t>
            </a:r>
            <a:r>
              <a:rPr lang="fi-FI" sz="1800" b="1" dirty="0" err="1">
                <a:solidFill>
                  <a:schemeClr val="dk1"/>
                </a:solidFill>
                <a:latin typeface="Libre Franklin"/>
                <a:ea typeface="Libre Franklin"/>
                <a:cs typeface="Libre Franklin"/>
                <a:sym typeface="Libre Franklin"/>
              </a:rPr>
              <a:t>public</a:t>
            </a:r>
            <a:r>
              <a:rPr lang="fi-FI" sz="1800" b="1" dirty="0">
                <a:solidFill>
                  <a:schemeClr val="dk1"/>
                </a:solidFill>
                <a:latin typeface="Libre Franklin"/>
                <a:ea typeface="Libre Franklin"/>
                <a:cs typeface="Libre Franklin"/>
                <a:sym typeface="Libre Franklin"/>
              </a:rPr>
              <a:t> </a:t>
            </a:r>
            <a:r>
              <a:rPr lang="fi-FI" sz="1800" b="1" dirty="0" err="1">
                <a:solidFill>
                  <a:schemeClr val="dk1"/>
                </a:solidFill>
                <a:latin typeface="Libre Franklin"/>
                <a:ea typeface="Libre Franklin"/>
                <a:cs typeface="Libre Franklin"/>
                <a:sym typeface="Libre Franklin"/>
              </a:rPr>
              <a:t>health</a:t>
            </a:r>
            <a:r>
              <a:rPr lang="fi-FI" sz="1800" b="1" dirty="0">
                <a:solidFill>
                  <a:schemeClr val="dk1"/>
                </a:solidFill>
                <a:latin typeface="Libre Franklin"/>
                <a:ea typeface="Libre Franklin"/>
                <a:cs typeface="Libre Franklin"/>
                <a:sym typeface="Libre Franklin"/>
              </a:rPr>
              <a:t> </a:t>
            </a:r>
            <a:r>
              <a:rPr lang="fi-FI" sz="1800" b="1" dirty="0" err="1">
                <a:solidFill>
                  <a:schemeClr val="dk1"/>
                </a:solidFill>
                <a:latin typeface="Libre Franklin"/>
                <a:ea typeface="Libre Franklin"/>
                <a:cs typeface="Libre Franklin"/>
                <a:sym typeface="Libre Franklin"/>
              </a:rPr>
              <a:t>efforts</a:t>
            </a:r>
            <a:r>
              <a:rPr lang="fi-FI" sz="1800" dirty="0">
                <a:solidFill>
                  <a:schemeClr val="dk1"/>
                </a:solidFill>
                <a:latin typeface="Libre Franklin"/>
                <a:ea typeface="Libre Franklin"/>
                <a:cs typeface="Libre Franklin"/>
                <a:sym typeface="Libre Franklin"/>
              </a:rPr>
              <a:t>. (Meta, 13 </a:t>
            </a:r>
            <a:r>
              <a:rPr lang="fi-FI" sz="1800" dirty="0" err="1">
                <a:solidFill>
                  <a:schemeClr val="dk1"/>
                </a:solidFill>
                <a:latin typeface="Libre Franklin"/>
                <a:ea typeface="Libre Franklin"/>
                <a:cs typeface="Libre Franklin"/>
                <a:sym typeface="Libre Franklin"/>
              </a:rPr>
              <a:t>Oct</a:t>
            </a:r>
            <a:r>
              <a:rPr lang="fi-FI" sz="1800" dirty="0">
                <a:solidFill>
                  <a:schemeClr val="dk1"/>
                </a:solidFill>
                <a:latin typeface="Libre Franklin"/>
                <a:ea typeface="Libre Franklin"/>
                <a:cs typeface="Libre Franklin"/>
                <a:sym typeface="Libre Franklin"/>
              </a:rPr>
              <a:t> 2020)</a:t>
            </a:r>
            <a:endParaRPr sz="1800" dirty="0">
              <a:solidFill>
                <a:schemeClr val="dk1"/>
              </a:solidFill>
              <a:latin typeface="Libre Franklin"/>
              <a:ea typeface="Libre Franklin"/>
              <a:cs typeface="Libre Franklin"/>
              <a:sym typeface="Libre Franklin"/>
            </a:endParaRPr>
          </a:p>
        </p:txBody>
      </p:sp>
      <p:sp>
        <p:nvSpPr>
          <p:cNvPr id="12" name="TextBox 11">
            <a:extLst>
              <a:ext uri="{FF2B5EF4-FFF2-40B4-BE49-F238E27FC236}">
                <a16:creationId xmlns:a16="http://schemas.microsoft.com/office/drawing/2014/main" id="{6D511A47-C727-BA3F-C48C-25293FF0C504}"/>
              </a:ext>
            </a:extLst>
          </p:cNvPr>
          <p:cNvSpPr txBox="1"/>
          <p:nvPr/>
        </p:nvSpPr>
        <p:spPr>
          <a:xfrm>
            <a:off x="-170963" y="-1373187"/>
            <a:ext cx="6096000" cy="523220"/>
          </a:xfrm>
          <a:prstGeom prst="rect">
            <a:avLst/>
          </a:prstGeom>
          <a:noFill/>
        </p:spPr>
        <p:txBody>
          <a:bodyPr wrap="square">
            <a:spAutoFit/>
          </a:bodyPr>
          <a:lstStyle/>
          <a:p>
            <a:r>
              <a:rPr lang="en-GB" sz="1400" b="0" i="0" u="none" strike="noStrike" baseline="0" dirty="0">
                <a:solidFill>
                  <a:srgbClr val="647785"/>
                </a:solidFill>
                <a:latin typeface="Arial" panose="020B0604020202020204" pitchFamily="34" charset="0"/>
              </a:rPr>
              <a:t>Depending on the propensity for harm and type of misleading information, warnings may also be applied to a Tweet. (Twitter 11.5.2020)</a:t>
            </a:r>
            <a:endParaRPr lang="en-GB" dirty="0"/>
          </a:p>
        </p:txBody>
      </p:sp>
      <p:sp>
        <p:nvSpPr>
          <p:cNvPr id="17" name="Google Shape;244;g12500bea54a_1_21">
            <a:extLst>
              <a:ext uri="{FF2B5EF4-FFF2-40B4-BE49-F238E27FC236}">
                <a16:creationId xmlns:a16="http://schemas.microsoft.com/office/drawing/2014/main" id="{AAF00D71-D1E8-DA9C-EFC5-FCF17AFC9C67}"/>
              </a:ext>
            </a:extLst>
          </p:cNvPr>
          <p:cNvSpPr/>
          <p:nvPr/>
        </p:nvSpPr>
        <p:spPr>
          <a:xfrm>
            <a:off x="5353020" y="4883406"/>
            <a:ext cx="6507900" cy="1536560"/>
          </a:xfrm>
          <a:prstGeom prst="wedgeRectCallout">
            <a:avLst>
              <a:gd name="adj1" fmla="val -20833"/>
              <a:gd name="adj2" fmla="val 62500"/>
            </a:avLst>
          </a:prstGeom>
          <a:solidFill>
            <a:schemeClr val="lt1"/>
          </a:solidFill>
          <a:ln w="9525" cap="flat" cmpd="sng">
            <a:solidFill>
              <a:srgbClr val="333333"/>
            </a:solidFill>
            <a:prstDash val="solid"/>
            <a:round/>
            <a:headEnd type="none" w="sm" len="sm"/>
            <a:tailEnd type="none" w="sm" len="sm"/>
          </a:ln>
        </p:spPr>
        <p:txBody>
          <a:bodyPr spcFirstLastPara="1" wrap="square" lIns="126000" tIns="126000" rIns="126000" bIns="234000" anchor="ctr" anchorCtr="0">
            <a:noAutofit/>
          </a:bodyPr>
          <a:lstStyle/>
          <a:p>
            <a:pPr>
              <a:lnSpc>
                <a:spcPct val="90000"/>
              </a:lnSpc>
              <a:spcBef>
                <a:spcPts val="1000"/>
              </a:spcBef>
              <a:buClr>
                <a:schemeClr val="dk1"/>
              </a:buClr>
              <a:buSzPts val="3613"/>
            </a:pPr>
            <a:r>
              <a:rPr lang="en-GB" sz="1800" dirty="0">
                <a:solidFill>
                  <a:schemeClr val="dk1"/>
                </a:solidFill>
                <a:latin typeface="Libre Franklin"/>
              </a:rPr>
              <a:t>We are focused on mitigating misleading information that presents </a:t>
            </a:r>
            <a:r>
              <a:rPr lang="en-GB" sz="1800" b="1" dirty="0">
                <a:solidFill>
                  <a:schemeClr val="dk1"/>
                </a:solidFill>
                <a:latin typeface="Libre Franklin"/>
              </a:rPr>
              <a:t>the biggest potential harm</a:t>
            </a:r>
            <a:r>
              <a:rPr lang="en-GB" sz="1800" dirty="0">
                <a:solidFill>
                  <a:schemeClr val="dk1"/>
                </a:solidFill>
                <a:latin typeface="Libre Franklin"/>
              </a:rPr>
              <a:t> to people's health and wellbeing. (Twitter, 16 Dec 2020)</a:t>
            </a:r>
          </a:p>
        </p:txBody>
      </p:sp>
      <p:sp>
        <p:nvSpPr>
          <p:cNvPr id="18" name="Google Shape;244;g12500bea54a_1_21">
            <a:extLst>
              <a:ext uri="{FF2B5EF4-FFF2-40B4-BE49-F238E27FC236}">
                <a16:creationId xmlns:a16="http://schemas.microsoft.com/office/drawing/2014/main" id="{336D502A-5842-B6F8-94AE-85A52B5D7BA2}"/>
              </a:ext>
            </a:extLst>
          </p:cNvPr>
          <p:cNvSpPr/>
          <p:nvPr/>
        </p:nvSpPr>
        <p:spPr>
          <a:xfrm>
            <a:off x="5353020" y="2678012"/>
            <a:ext cx="6507900" cy="1812018"/>
          </a:xfrm>
          <a:prstGeom prst="wedgeRectCallout">
            <a:avLst>
              <a:gd name="adj1" fmla="val -20833"/>
              <a:gd name="adj2" fmla="val 62500"/>
            </a:avLst>
          </a:prstGeom>
          <a:solidFill>
            <a:schemeClr val="lt1"/>
          </a:solidFill>
          <a:ln w="9525" cap="flat" cmpd="sng">
            <a:solidFill>
              <a:srgbClr val="333333"/>
            </a:solidFill>
            <a:prstDash val="solid"/>
            <a:round/>
            <a:headEnd type="none" w="sm" len="sm"/>
            <a:tailEnd type="none" w="sm" len="sm"/>
          </a:ln>
        </p:spPr>
        <p:txBody>
          <a:bodyPr spcFirstLastPara="1" wrap="square" lIns="126000" tIns="126000" rIns="126000" bIns="234000" anchor="ctr" anchorCtr="0">
            <a:noAutofit/>
          </a:bodyPr>
          <a:lstStyle/>
          <a:p>
            <a:pPr>
              <a:lnSpc>
                <a:spcPct val="90000"/>
              </a:lnSpc>
              <a:spcBef>
                <a:spcPts val="1000"/>
              </a:spcBef>
              <a:buClr>
                <a:schemeClr val="dk1"/>
              </a:buClr>
              <a:buSzPts val="3613"/>
            </a:pPr>
            <a:r>
              <a:rPr lang="en-GB" sz="1800" b="1" dirty="0">
                <a:solidFill>
                  <a:schemeClr val="dk1"/>
                </a:solidFill>
                <a:latin typeface="Libre Franklin"/>
              </a:rPr>
              <a:t>We are committed to our responsibility to protect the YouTube community</a:t>
            </a:r>
            <a:r>
              <a:rPr lang="en-GB" sz="1800" dirty="0">
                <a:solidFill>
                  <a:schemeClr val="dk1"/>
                </a:solidFill>
                <a:latin typeface="Libre Franklin"/>
              </a:rPr>
              <a:t>, and expanding our fact check information panels is one of the many steps we are taking to raise up authoritative sources (YouTube, 28 April 2020)</a:t>
            </a:r>
          </a:p>
        </p:txBody>
      </p:sp>
    </p:spTree>
    <p:extLst>
      <p:ext uri="{BB962C8B-B14F-4D97-AF65-F5344CB8AC3E}">
        <p14:creationId xmlns:p14="http://schemas.microsoft.com/office/powerpoint/2010/main" val="258015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250;g12500bea54a_1_6">
            <a:extLst>
              <a:ext uri="{FF2B5EF4-FFF2-40B4-BE49-F238E27FC236}">
                <a16:creationId xmlns:a16="http://schemas.microsoft.com/office/drawing/2014/main" id="{5B9048CA-9984-049A-5E5C-40B44EC8758E}"/>
              </a:ext>
            </a:extLst>
          </p:cNvPr>
          <p:cNvSpPr/>
          <p:nvPr/>
        </p:nvSpPr>
        <p:spPr>
          <a:xfrm>
            <a:off x="5021942" y="0"/>
            <a:ext cx="7170057" cy="7029000"/>
          </a:xfrm>
          <a:prstGeom prst="rect">
            <a:avLst/>
          </a:prstGeom>
          <a:solidFill>
            <a:srgbClr val="FFE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8B7BC22-41D7-6799-FA6D-A715C9B9E095}"/>
              </a:ext>
            </a:extLst>
          </p:cNvPr>
          <p:cNvSpPr>
            <a:spLocks noGrp="1"/>
          </p:cNvSpPr>
          <p:nvPr>
            <p:ph type="title"/>
          </p:nvPr>
        </p:nvSpPr>
        <p:spPr>
          <a:xfrm>
            <a:off x="838200" y="365125"/>
            <a:ext cx="6000262" cy="1325563"/>
          </a:xfrm>
        </p:spPr>
        <p:txBody>
          <a:bodyPr/>
          <a:lstStyle/>
          <a:p>
            <a:r>
              <a:rPr lang="fi-FI" dirty="0"/>
              <a:t>MISLEADING MISINFORMATION</a:t>
            </a:r>
            <a:endParaRPr lang="en-GB" dirty="0"/>
          </a:p>
        </p:txBody>
      </p:sp>
      <p:sp>
        <p:nvSpPr>
          <p:cNvPr id="3" name="Text Placeholder 2">
            <a:extLst>
              <a:ext uri="{FF2B5EF4-FFF2-40B4-BE49-F238E27FC236}">
                <a16:creationId xmlns:a16="http://schemas.microsoft.com/office/drawing/2014/main" id="{AD6D109F-0AE3-5494-BB69-5765A0DD1B73}"/>
              </a:ext>
            </a:extLst>
          </p:cNvPr>
          <p:cNvSpPr>
            <a:spLocks noGrp="1"/>
          </p:cNvSpPr>
          <p:nvPr>
            <p:ph type="body" idx="1"/>
          </p:nvPr>
        </p:nvSpPr>
        <p:spPr>
          <a:xfrm>
            <a:off x="682171" y="1825624"/>
            <a:ext cx="4233706" cy="4879975"/>
          </a:xfrm>
        </p:spPr>
        <p:txBody>
          <a:bodyPr>
            <a:normAutofit/>
          </a:bodyPr>
          <a:lstStyle/>
          <a:p>
            <a:pPr marL="514350" lvl="0" indent="-457200" algn="l" rtl="0">
              <a:spcBef>
                <a:spcPts val="0"/>
              </a:spcBef>
              <a:spcAft>
                <a:spcPts val="0"/>
              </a:spcAft>
              <a:buSzPts val="2700"/>
              <a:buFont typeface="Wingdings" panose="05000000000000000000" pitchFamily="2" charset="2"/>
              <a:buChar char="§"/>
            </a:pPr>
            <a:r>
              <a:rPr lang="fi-FI" dirty="0" err="1"/>
              <a:t>Discovering</a:t>
            </a:r>
            <a:r>
              <a:rPr lang="fi-FI" dirty="0"/>
              <a:t> a </a:t>
            </a:r>
            <a:r>
              <a:rPr lang="fi-FI" dirty="0" err="1"/>
              <a:t>responsibility</a:t>
            </a:r>
            <a:r>
              <a:rPr lang="fi-FI" dirty="0"/>
              <a:t> to </a:t>
            </a:r>
            <a:r>
              <a:rPr lang="fi-FI" dirty="0" err="1"/>
              <a:t>the</a:t>
            </a:r>
            <a:r>
              <a:rPr lang="fi-FI" dirty="0"/>
              <a:t> </a:t>
            </a:r>
            <a:r>
              <a:rPr lang="fi-FI" dirty="0" err="1"/>
              <a:t>people</a:t>
            </a:r>
            <a:r>
              <a:rPr lang="fi-FI" dirty="0"/>
              <a:t> </a:t>
            </a:r>
            <a:r>
              <a:rPr lang="fi-FI" dirty="0" err="1"/>
              <a:t>using</a:t>
            </a:r>
            <a:r>
              <a:rPr lang="fi-FI" dirty="0"/>
              <a:t> </a:t>
            </a:r>
            <a:r>
              <a:rPr lang="fi-FI" dirty="0" err="1"/>
              <a:t>platforms</a:t>
            </a:r>
            <a:r>
              <a:rPr lang="fi-FI" dirty="0"/>
              <a:t> to </a:t>
            </a:r>
            <a:r>
              <a:rPr lang="fi-FI" dirty="0" err="1"/>
              <a:t>access</a:t>
            </a:r>
            <a:r>
              <a:rPr lang="fi-FI" dirty="0"/>
              <a:t> </a:t>
            </a:r>
            <a:r>
              <a:rPr lang="fi-FI" dirty="0" err="1"/>
              <a:t>reliable</a:t>
            </a:r>
            <a:r>
              <a:rPr lang="fi-FI" dirty="0"/>
              <a:t> </a:t>
            </a:r>
            <a:r>
              <a:rPr lang="fi-FI" dirty="0" err="1"/>
              <a:t>information</a:t>
            </a:r>
            <a:endParaRPr lang="fi-FI" dirty="0"/>
          </a:p>
          <a:p>
            <a:pPr marL="514350" lvl="0" indent="-457200" algn="l" rtl="0">
              <a:spcBef>
                <a:spcPts val="0"/>
              </a:spcBef>
              <a:spcAft>
                <a:spcPts val="0"/>
              </a:spcAft>
              <a:buSzPts val="2700"/>
              <a:buFont typeface="Wingdings" panose="05000000000000000000" pitchFamily="2" charset="2"/>
              <a:buChar char="§"/>
            </a:pPr>
            <a:r>
              <a:rPr lang="fi-FI" dirty="0"/>
              <a:t>”Soft” </a:t>
            </a:r>
            <a:r>
              <a:rPr lang="fi-FI" dirty="0" err="1"/>
              <a:t>moderation</a:t>
            </a:r>
            <a:endParaRPr lang="fi-FI" dirty="0"/>
          </a:p>
          <a:p>
            <a:pPr marL="514350" lvl="0" indent="-457200" algn="l" rtl="0">
              <a:spcBef>
                <a:spcPts val="0"/>
              </a:spcBef>
              <a:spcAft>
                <a:spcPts val="0"/>
              </a:spcAft>
              <a:buSzPts val="2700"/>
              <a:buFont typeface="Wingdings" panose="05000000000000000000" pitchFamily="2" charset="2"/>
              <a:buChar char="§"/>
            </a:pPr>
            <a:r>
              <a:rPr lang="fi-FI" sz="2800" dirty="0" err="1"/>
              <a:t>Positioning</a:t>
            </a:r>
            <a:r>
              <a:rPr lang="fi-FI" sz="2800" dirty="0"/>
              <a:t> </a:t>
            </a:r>
            <a:r>
              <a:rPr lang="fi-FI" sz="2800" dirty="0" err="1"/>
              <a:t>platforms</a:t>
            </a:r>
            <a:r>
              <a:rPr lang="fi-FI" sz="2800" dirty="0"/>
              <a:t> as </a:t>
            </a:r>
            <a:r>
              <a:rPr lang="fi-FI" sz="2800" b="1" dirty="0" err="1"/>
              <a:t>protectors</a:t>
            </a:r>
            <a:r>
              <a:rPr lang="fi-FI" sz="2800" b="1" dirty="0"/>
              <a:t> of </a:t>
            </a:r>
            <a:r>
              <a:rPr lang="fi-FI" sz="2800" b="1" dirty="0" err="1"/>
              <a:t>public</a:t>
            </a:r>
            <a:r>
              <a:rPr lang="fi-FI" sz="2800" b="1" dirty="0"/>
              <a:t> </a:t>
            </a:r>
            <a:r>
              <a:rPr lang="fi-FI" sz="2800" b="1" dirty="0" err="1"/>
              <a:t>conversation</a:t>
            </a:r>
            <a:r>
              <a:rPr lang="fi-FI" sz="2800" dirty="0"/>
              <a:t>; </a:t>
            </a:r>
            <a:r>
              <a:rPr lang="fi-FI" sz="2800" dirty="0" err="1"/>
              <a:t>central</a:t>
            </a:r>
            <a:r>
              <a:rPr lang="fi-FI" sz="2800" dirty="0"/>
              <a:t> </a:t>
            </a:r>
            <a:r>
              <a:rPr lang="fi-FI" sz="2800" dirty="0" err="1"/>
              <a:t>actors</a:t>
            </a:r>
            <a:r>
              <a:rPr lang="fi-FI" sz="2800" dirty="0"/>
              <a:t> in </a:t>
            </a:r>
            <a:r>
              <a:rPr lang="fi-FI" sz="2800" dirty="0" err="1"/>
              <a:t>information</a:t>
            </a:r>
            <a:r>
              <a:rPr lang="fi-FI" sz="2800" dirty="0"/>
              <a:t> </a:t>
            </a:r>
            <a:r>
              <a:rPr lang="fi-FI" sz="2800" dirty="0" err="1"/>
              <a:t>dissemination</a:t>
            </a:r>
            <a:r>
              <a:rPr lang="fi-FI" sz="2800" dirty="0"/>
              <a:t>, </a:t>
            </a:r>
            <a:r>
              <a:rPr lang="fi-FI" sz="2800" dirty="0" err="1"/>
              <a:t>society</a:t>
            </a:r>
            <a:r>
              <a:rPr lang="fi-FI" sz="2800" dirty="0"/>
              <a:t> and </a:t>
            </a:r>
            <a:r>
              <a:rPr lang="fi-FI" sz="2800" dirty="0" err="1"/>
              <a:t>even</a:t>
            </a:r>
            <a:r>
              <a:rPr lang="fi-FI" sz="2800" dirty="0"/>
              <a:t> </a:t>
            </a:r>
            <a:r>
              <a:rPr lang="fi-FI" sz="2800" dirty="0" err="1"/>
              <a:t>democracy</a:t>
            </a:r>
            <a:endParaRPr lang="en-GB" dirty="0">
              <a:latin typeface="Gill Sans MT" panose="020B0502020104020203" pitchFamily="34" charset="0"/>
            </a:endParaRPr>
          </a:p>
        </p:txBody>
      </p:sp>
      <p:sp>
        <p:nvSpPr>
          <p:cNvPr id="4" name="Google Shape;243;g12500bea54a_1_21">
            <a:extLst>
              <a:ext uri="{FF2B5EF4-FFF2-40B4-BE49-F238E27FC236}">
                <a16:creationId xmlns:a16="http://schemas.microsoft.com/office/drawing/2014/main" id="{5C30EB40-97D5-A710-EBCF-2D9DDDA46F75}"/>
              </a:ext>
            </a:extLst>
          </p:cNvPr>
          <p:cNvSpPr/>
          <p:nvPr/>
        </p:nvSpPr>
        <p:spPr>
          <a:xfrm>
            <a:off x="5499043" y="4807256"/>
            <a:ext cx="6507900" cy="1685619"/>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pPr marL="0" lvl="0" indent="0" algn="l" rtl="0">
              <a:lnSpc>
                <a:spcPct val="90000"/>
              </a:lnSpc>
              <a:spcBef>
                <a:spcPts val="1000"/>
              </a:spcBef>
              <a:spcAft>
                <a:spcPts val="0"/>
              </a:spcAft>
              <a:buClr>
                <a:schemeClr val="dk1"/>
              </a:buClr>
              <a:buSzPts val="1100"/>
              <a:buFont typeface="Arial"/>
              <a:buNone/>
            </a:pPr>
            <a:r>
              <a:rPr lang="en-GB" sz="1800" b="1" dirty="0">
                <a:solidFill>
                  <a:schemeClr val="dk1"/>
                </a:solidFill>
                <a:latin typeface="Libre Franklin"/>
                <a:ea typeface="Libre Franklin"/>
                <a:cs typeface="Libre Franklin"/>
                <a:sym typeface="Libre Franklin"/>
              </a:rPr>
              <a:t>In serving the public conversation</a:t>
            </a:r>
            <a:r>
              <a:rPr lang="en-GB" sz="1800" dirty="0">
                <a:solidFill>
                  <a:schemeClr val="dk1"/>
                </a:solidFill>
                <a:latin typeface="Libre Franklin"/>
                <a:ea typeface="Libre Franklin"/>
                <a:cs typeface="Libre Franklin"/>
                <a:sym typeface="Libre Franklin"/>
              </a:rPr>
              <a:t>, our goal is to make it easy to find credible information on Twitter and to limit the spread of potentially harmful and misleading content. (Twitter, 11 May 2020)</a:t>
            </a:r>
            <a:endParaRPr lang="en-GB" sz="2400" dirty="0"/>
          </a:p>
        </p:txBody>
      </p:sp>
      <p:sp>
        <p:nvSpPr>
          <p:cNvPr id="18" name="TextBox 17">
            <a:extLst>
              <a:ext uri="{FF2B5EF4-FFF2-40B4-BE49-F238E27FC236}">
                <a16:creationId xmlns:a16="http://schemas.microsoft.com/office/drawing/2014/main" id="{A0877C3C-E59C-F373-2F09-C4B2393D9E0D}"/>
              </a:ext>
            </a:extLst>
          </p:cNvPr>
          <p:cNvSpPr txBox="1"/>
          <p:nvPr/>
        </p:nvSpPr>
        <p:spPr>
          <a:xfrm>
            <a:off x="3421743" y="8695521"/>
            <a:ext cx="8585200" cy="286232"/>
          </a:xfrm>
          <a:prstGeom prst="rect">
            <a:avLst/>
          </a:prstGeom>
          <a:noFill/>
        </p:spPr>
        <p:txBody>
          <a:bodyPr wrap="square">
            <a:spAutoFit/>
          </a:bodyPr>
          <a:lstStyle/>
          <a:p>
            <a:pPr>
              <a:lnSpc>
                <a:spcPct val="90000"/>
              </a:lnSpc>
              <a:spcBef>
                <a:spcPts val="1000"/>
              </a:spcBef>
              <a:buClr>
                <a:schemeClr val="dk1"/>
              </a:buClr>
              <a:buSzPts val="1100"/>
            </a:pPr>
            <a:endParaRPr lang="en-GB" sz="1400" dirty="0">
              <a:solidFill>
                <a:schemeClr val="dk1"/>
              </a:solidFill>
              <a:latin typeface="Libre Franklin"/>
            </a:endParaRPr>
          </a:p>
        </p:txBody>
      </p:sp>
      <p:sp>
        <p:nvSpPr>
          <p:cNvPr id="19" name="Google Shape;243;g12500bea54a_1_21">
            <a:extLst>
              <a:ext uri="{FF2B5EF4-FFF2-40B4-BE49-F238E27FC236}">
                <a16:creationId xmlns:a16="http://schemas.microsoft.com/office/drawing/2014/main" id="{919875AF-CBC4-A24A-B130-22282925C103}"/>
              </a:ext>
            </a:extLst>
          </p:cNvPr>
          <p:cNvSpPr/>
          <p:nvPr/>
        </p:nvSpPr>
        <p:spPr>
          <a:xfrm>
            <a:off x="5461217" y="2722942"/>
            <a:ext cx="6507900" cy="1741714"/>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pPr>
              <a:lnSpc>
                <a:spcPct val="90000"/>
              </a:lnSpc>
              <a:spcBef>
                <a:spcPts val="1000"/>
              </a:spcBef>
              <a:buClr>
                <a:schemeClr val="dk1"/>
              </a:buClr>
              <a:buSzPts val="1100"/>
            </a:pPr>
            <a:r>
              <a:rPr lang="en-GB" sz="1800" b="1" dirty="0">
                <a:solidFill>
                  <a:schemeClr val="dk1"/>
                </a:solidFill>
                <a:latin typeface="Libre Franklin"/>
              </a:rPr>
              <a:t>Once a post is rated false [but not posing imminent harm]</a:t>
            </a:r>
            <a:r>
              <a:rPr lang="en-GB" sz="1800" dirty="0">
                <a:solidFill>
                  <a:schemeClr val="dk1"/>
                </a:solidFill>
                <a:latin typeface="Libre Franklin"/>
              </a:rPr>
              <a:t>, we reduce its distribution so fewer people see it, and we show strong warning labels and notifications to people who still come across it, try to share it or already have.” (Meta, 25 March 2020)</a:t>
            </a:r>
          </a:p>
        </p:txBody>
      </p:sp>
      <p:sp>
        <p:nvSpPr>
          <p:cNvPr id="20" name="Google Shape;243;g12500bea54a_1_21">
            <a:extLst>
              <a:ext uri="{FF2B5EF4-FFF2-40B4-BE49-F238E27FC236}">
                <a16:creationId xmlns:a16="http://schemas.microsoft.com/office/drawing/2014/main" id="{226DDD30-31FA-B87C-5602-58E685880FD9}"/>
              </a:ext>
            </a:extLst>
          </p:cNvPr>
          <p:cNvSpPr/>
          <p:nvPr/>
        </p:nvSpPr>
        <p:spPr>
          <a:xfrm>
            <a:off x="5461217" y="295600"/>
            <a:ext cx="6507900" cy="2084743"/>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pPr>
              <a:lnSpc>
                <a:spcPct val="90000"/>
              </a:lnSpc>
              <a:spcBef>
                <a:spcPts val="1000"/>
              </a:spcBef>
              <a:buClr>
                <a:schemeClr val="dk1"/>
              </a:buClr>
              <a:buSzPts val="1100"/>
            </a:pPr>
            <a:r>
              <a:rPr lang="en-GB" sz="1800" dirty="0">
                <a:solidFill>
                  <a:schemeClr val="dk1"/>
                </a:solidFill>
                <a:latin typeface="Libre Franklin"/>
              </a:rPr>
              <a:t>Over the past several years, </a:t>
            </a:r>
            <a:r>
              <a:rPr lang="en-GB" sz="1800" b="1" dirty="0">
                <a:solidFill>
                  <a:schemeClr val="dk1"/>
                </a:solidFill>
                <a:latin typeface="Libre Franklin"/>
              </a:rPr>
              <a:t>we've seen more and more people coming to YouTube for news and information</a:t>
            </a:r>
            <a:r>
              <a:rPr lang="en-GB" sz="1800" dirty="0">
                <a:solidFill>
                  <a:schemeClr val="dk1"/>
                </a:solidFill>
                <a:latin typeface="Libre Franklin"/>
              </a:rPr>
              <a:t>. (…) the outbreak of COVID-19 and its spread around the world has reaffirmed how important it is for viewers to get accurate information during fast-moving events. (YouTube, 28 April 2020)</a:t>
            </a:r>
          </a:p>
        </p:txBody>
      </p:sp>
    </p:spTree>
    <p:extLst>
      <p:ext uri="{BB962C8B-B14F-4D97-AF65-F5344CB8AC3E}">
        <p14:creationId xmlns:p14="http://schemas.microsoft.com/office/powerpoint/2010/main" val="338350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2500bea54a_1_6"/>
          <p:cNvSpPr/>
          <p:nvPr/>
        </p:nvSpPr>
        <p:spPr>
          <a:xfrm>
            <a:off x="4736400" y="0"/>
            <a:ext cx="7455600" cy="7029000"/>
          </a:xfrm>
          <a:prstGeom prst="rect">
            <a:avLst/>
          </a:prstGeom>
          <a:solidFill>
            <a:srgbClr val="FFE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12500bea54a_1_6"/>
          <p:cNvSpPr/>
          <p:nvPr/>
        </p:nvSpPr>
        <p:spPr>
          <a:xfrm>
            <a:off x="5167086" y="5341256"/>
            <a:ext cx="6672520" cy="1086759"/>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SzPts val="1400"/>
            </a:pPr>
            <a:r>
              <a:rPr lang="en-GB" sz="1600" b="1" i="0" u="none" strike="noStrike" cap="none" dirty="0">
                <a:solidFill>
                  <a:schemeClr val="dk1"/>
                </a:solidFill>
                <a:latin typeface="Libre Franklin"/>
                <a:ea typeface="Libre Franklin"/>
                <a:cs typeface="Libre Franklin"/>
                <a:sym typeface="Libre Franklin"/>
              </a:rPr>
              <a:t>We are all in this together</a:t>
            </a:r>
            <a:r>
              <a:rPr lang="en-GB" sz="1600" b="0" i="0" u="none" strike="noStrike" cap="none" dirty="0">
                <a:solidFill>
                  <a:schemeClr val="dk1"/>
                </a:solidFill>
                <a:latin typeface="Libre Franklin"/>
                <a:ea typeface="Libre Franklin"/>
                <a:cs typeface="Libre Franklin"/>
                <a:sym typeface="Libre Franklin"/>
              </a:rPr>
              <a:t>, and we will continue to update you on  our progress as we strive to </a:t>
            </a:r>
            <a:r>
              <a:rPr lang="en-GB" sz="1600" b="1" i="0" u="none" strike="noStrike" cap="none" dirty="0">
                <a:solidFill>
                  <a:schemeClr val="dk1"/>
                </a:solidFill>
                <a:latin typeface="Libre Franklin"/>
                <a:ea typeface="Libre Franklin"/>
                <a:cs typeface="Libre Franklin"/>
                <a:sym typeface="Libre Franklin"/>
              </a:rPr>
              <a:t>play our part</a:t>
            </a:r>
            <a:r>
              <a:rPr lang="en-GB" sz="1600" b="0" i="0" u="none" strike="noStrike" cap="none" dirty="0">
                <a:solidFill>
                  <a:schemeClr val="dk1"/>
                </a:solidFill>
                <a:latin typeface="Libre Franklin"/>
                <a:ea typeface="Libre Franklin"/>
                <a:cs typeface="Libre Franklin"/>
                <a:sym typeface="Libre Franklin"/>
              </a:rPr>
              <a:t> to protect the public conversation at this critical time.  (Twitter, 1 March 2021)</a:t>
            </a:r>
            <a:endParaRPr lang="en-GB" sz="1600" b="1" i="0" u="none" strike="noStrike" cap="none" dirty="0">
              <a:solidFill>
                <a:schemeClr val="dk1"/>
              </a:solidFill>
              <a:latin typeface="Libre Franklin"/>
              <a:ea typeface="Libre Franklin"/>
              <a:cs typeface="Libre Franklin"/>
              <a:sym typeface="Libre Franklin"/>
            </a:endParaRPr>
          </a:p>
        </p:txBody>
      </p:sp>
      <p:sp>
        <p:nvSpPr>
          <p:cNvPr id="252" name="Google Shape;252;g12500bea54a_1_6"/>
          <p:cNvSpPr txBox="1">
            <a:spLocks noGrp="1"/>
          </p:cNvSpPr>
          <p:nvPr>
            <p:ph type="title"/>
          </p:nvPr>
        </p:nvSpPr>
        <p:spPr>
          <a:xfrm>
            <a:off x="780575" y="457200"/>
            <a:ext cx="3991200" cy="1600200"/>
          </a:xfrm>
          <a:prstGeom prst="rect">
            <a:avLst/>
          </a:prstGeom>
          <a:noFill/>
          <a:ln>
            <a:noFill/>
          </a:ln>
        </p:spPr>
        <p:txBody>
          <a:bodyPr spcFirstLastPara="1" wrap="square" lIns="91425" tIns="45700" rIns="91425" bIns="45700" anchor="b" anchorCtr="0">
            <a:normAutofit/>
          </a:bodyPr>
          <a:lstStyle/>
          <a:p>
            <a:pPr marL="0" lvl="0" indent="0" algn="l" rtl="0">
              <a:lnSpc>
                <a:spcPct val="75000"/>
              </a:lnSpc>
              <a:spcBef>
                <a:spcPts val="0"/>
              </a:spcBef>
              <a:spcAft>
                <a:spcPts val="0"/>
              </a:spcAft>
              <a:buSzPts val="3200"/>
              <a:buNone/>
            </a:pPr>
            <a:r>
              <a:rPr lang="fi-FI" sz="4000" b="1" dirty="0">
                <a:latin typeface="Oswald"/>
                <a:ea typeface="Oswald"/>
                <a:cs typeface="Oswald"/>
                <a:sym typeface="Oswald"/>
              </a:rPr>
              <a:t>GOVERNANCE </a:t>
            </a:r>
            <a:r>
              <a:rPr lang="fi-FI" sz="4000" b="1" cap="all" dirty="0" err="1">
                <a:latin typeface="Oswald"/>
                <a:ea typeface="Oswald"/>
                <a:cs typeface="Oswald"/>
                <a:sym typeface="Oswald"/>
              </a:rPr>
              <a:t>amidst</a:t>
            </a:r>
            <a:r>
              <a:rPr lang="fi-FI" sz="4000" b="1" dirty="0">
                <a:latin typeface="Oswald"/>
                <a:ea typeface="Oswald"/>
                <a:cs typeface="Oswald"/>
                <a:sym typeface="Oswald"/>
              </a:rPr>
              <a:t> AND DUE TO PANDEMIC</a:t>
            </a:r>
            <a:endParaRPr sz="4000" b="1" dirty="0">
              <a:latin typeface="Oswald"/>
              <a:ea typeface="Oswald"/>
              <a:cs typeface="Oswald"/>
              <a:sym typeface="Oswald"/>
            </a:endParaRPr>
          </a:p>
        </p:txBody>
      </p:sp>
      <p:sp>
        <p:nvSpPr>
          <p:cNvPr id="253" name="Google Shape;253;g12500bea54a_1_6"/>
          <p:cNvSpPr txBox="1">
            <a:spLocks noGrp="1"/>
          </p:cNvSpPr>
          <p:nvPr>
            <p:ph type="body" idx="1"/>
          </p:nvPr>
        </p:nvSpPr>
        <p:spPr>
          <a:xfrm>
            <a:off x="683000" y="2177838"/>
            <a:ext cx="3836056" cy="4034275"/>
          </a:xfrm>
          <a:prstGeom prst="rect">
            <a:avLst/>
          </a:prstGeom>
          <a:noFill/>
          <a:ln>
            <a:noFill/>
          </a:ln>
        </p:spPr>
        <p:txBody>
          <a:bodyPr spcFirstLastPara="1" wrap="square" lIns="91425" tIns="45700" rIns="91425" bIns="45700" anchor="t" anchorCtr="0">
            <a:normAutofit fontScale="92500" lnSpcReduction="20000"/>
          </a:bodyPr>
          <a:lstStyle/>
          <a:p>
            <a:pPr marL="508000" lvl="0" indent="-457200" algn="l" rtl="0">
              <a:lnSpc>
                <a:spcPct val="80000"/>
              </a:lnSpc>
              <a:spcBef>
                <a:spcPts val="1000"/>
              </a:spcBef>
              <a:spcAft>
                <a:spcPts val="0"/>
              </a:spcAft>
              <a:buClr>
                <a:srgbClr val="C00000"/>
              </a:buClr>
              <a:buSzPts val="2800"/>
              <a:buFont typeface="Wingdings" panose="05000000000000000000" pitchFamily="2" charset="2"/>
              <a:buChar char="§"/>
            </a:pPr>
            <a:r>
              <a:rPr lang="fi-FI" sz="2800" dirty="0">
                <a:latin typeface="Gill Sans"/>
                <a:ea typeface="Gill Sans"/>
                <a:cs typeface="Gill Sans"/>
                <a:sym typeface="Gill Sans"/>
              </a:rPr>
              <a:t>Health </a:t>
            </a:r>
            <a:r>
              <a:rPr lang="fi-FI" sz="2800" dirty="0" err="1">
                <a:latin typeface="Gill Sans"/>
                <a:ea typeface="Gill Sans"/>
                <a:cs typeface="Gill Sans"/>
                <a:sym typeface="Gill Sans"/>
              </a:rPr>
              <a:t>emergency</a:t>
            </a:r>
            <a:r>
              <a:rPr lang="fi-FI" sz="2800" dirty="0">
                <a:latin typeface="Gill Sans"/>
                <a:ea typeface="Gill Sans"/>
                <a:cs typeface="Gill Sans"/>
                <a:sym typeface="Gill Sans"/>
              </a:rPr>
              <a:t> as a </a:t>
            </a:r>
            <a:r>
              <a:rPr lang="fi-FI" sz="2800" dirty="0" err="1">
                <a:latin typeface="Gill Sans"/>
                <a:ea typeface="Gill Sans"/>
                <a:cs typeface="Gill Sans"/>
                <a:sym typeface="Gill Sans"/>
              </a:rPr>
              <a:t>critical</a:t>
            </a:r>
            <a:r>
              <a:rPr lang="fi-FI" sz="2800" dirty="0">
                <a:latin typeface="Gill Sans"/>
                <a:ea typeface="Gill Sans"/>
                <a:cs typeface="Gill Sans"/>
                <a:sym typeface="Gill Sans"/>
              </a:rPr>
              <a:t> </a:t>
            </a:r>
            <a:r>
              <a:rPr lang="fi-FI" sz="2800" dirty="0" err="1">
                <a:latin typeface="Gill Sans"/>
                <a:ea typeface="Gill Sans"/>
                <a:cs typeface="Gill Sans"/>
                <a:sym typeface="Gill Sans"/>
              </a:rPr>
              <a:t>event</a:t>
            </a:r>
            <a:r>
              <a:rPr lang="fi-FI" sz="2800" dirty="0">
                <a:latin typeface="Gill Sans"/>
                <a:ea typeface="Gill Sans"/>
                <a:cs typeface="Gill Sans"/>
                <a:sym typeface="Gill Sans"/>
              </a:rPr>
              <a:t> </a:t>
            </a:r>
            <a:r>
              <a:rPr lang="fi-FI" sz="2800" dirty="0" err="1">
                <a:latin typeface="Gill Sans"/>
                <a:ea typeface="Gill Sans"/>
                <a:cs typeface="Gill Sans"/>
                <a:sym typeface="Gill Sans"/>
              </a:rPr>
              <a:t>that</a:t>
            </a:r>
            <a:r>
              <a:rPr lang="fi-FI" sz="2800" dirty="0">
                <a:latin typeface="Gill Sans"/>
                <a:ea typeface="Gill Sans"/>
                <a:cs typeface="Gill Sans"/>
                <a:sym typeface="Gill Sans"/>
              </a:rPr>
              <a:t> </a:t>
            </a:r>
            <a:r>
              <a:rPr lang="fi-FI" sz="2800" dirty="0" err="1">
                <a:latin typeface="Gill Sans"/>
                <a:ea typeface="Gill Sans"/>
                <a:cs typeface="Gill Sans"/>
                <a:sym typeface="Gill Sans"/>
              </a:rPr>
              <a:t>necessitates</a:t>
            </a:r>
            <a:r>
              <a:rPr lang="fi-FI" sz="2800" dirty="0">
                <a:latin typeface="Gill Sans"/>
                <a:ea typeface="Gill Sans"/>
                <a:cs typeface="Gill Sans"/>
                <a:sym typeface="Gill Sans"/>
              </a:rPr>
              <a:t> action</a:t>
            </a:r>
          </a:p>
          <a:p>
            <a:pPr marL="508000" indent="-457200">
              <a:lnSpc>
                <a:spcPct val="80000"/>
              </a:lnSpc>
              <a:buClr>
                <a:srgbClr val="C00000"/>
              </a:buClr>
              <a:buSzPts val="2800"/>
              <a:buFont typeface="Wingdings" panose="05000000000000000000" pitchFamily="2" charset="2"/>
              <a:buChar char="§"/>
            </a:pPr>
            <a:r>
              <a:rPr lang="en-GB" sz="2800" dirty="0">
                <a:latin typeface="Gill Sans"/>
                <a:ea typeface="Gill Sans"/>
                <a:cs typeface="Gill Sans"/>
                <a:sym typeface="Gill Sans"/>
              </a:rPr>
              <a:t>Attributing </a:t>
            </a:r>
            <a:r>
              <a:rPr lang="en-GB" sz="2800" b="1" dirty="0">
                <a:latin typeface="Gill Sans"/>
                <a:ea typeface="Gill Sans"/>
                <a:cs typeface="Gill Sans"/>
                <a:sym typeface="Gill Sans"/>
              </a:rPr>
              <a:t>failures, errors and glitches</a:t>
            </a:r>
            <a:r>
              <a:rPr lang="en-GB" sz="2800" dirty="0">
                <a:latin typeface="Gill Sans"/>
                <a:ea typeface="Gill Sans"/>
                <a:cs typeface="Gill Sans"/>
                <a:sym typeface="Gill Sans"/>
              </a:rPr>
              <a:t> to exceptional circumstances</a:t>
            </a:r>
          </a:p>
          <a:p>
            <a:pPr marL="508000" indent="-457200">
              <a:lnSpc>
                <a:spcPct val="80000"/>
              </a:lnSpc>
              <a:buClr>
                <a:srgbClr val="C00000"/>
              </a:buClr>
              <a:buSzPts val="2800"/>
              <a:buFont typeface="Wingdings" panose="05000000000000000000" pitchFamily="2" charset="2"/>
              <a:buChar char="§"/>
            </a:pPr>
            <a:r>
              <a:rPr lang="fi-FI" sz="2800" dirty="0" err="1">
                <a:latin typeface="Gill Sans"/>
                <a:ea typeface="Gill Sans"/>
                <a:cs typeface="Gill Sans"/>
                <a:sym typeface="Gill Sans"/>
              </a:rPr>
              <a:t>Expanding</a:t>
            </a:r>
            <a:r>
              <a:rPr lang="fi-FI" sz="2800" dirty="0">
                <a:latin typeface="Gill Sans"/>
                <a:ea typeface="Gill Sans"/>
                <a:cs typeface="Gill Sans"/>
                <a:sym typeface="Gill Sans"/>
              </a:rPr>
              <a:t> </a:t>
            </a:r>
            <a:r>
              <a:rPr lang="fi-FI" sz="2800" dirty="0" err="1">
                <a:latin typeface="Gill Sans"/>
                <a:ea typeface="Gill Sans"/>
                <a:cs typeface="Gill Sans"/>
                <a:sym typeface="Gill Sans"/>
              </a:rPr>
              <a:t>automated</a:t>
            </a:r>
            <a:r>
              <a:rPr lang="fi-FI" sz="2800" dirty="0">
                <a:latin typeface="Gill Sans"/>
                <a:ea typeface="Gill Sans"/>
                <a:cs typeface="Gill Sans"/>
                <a:sym typeface="Gill Sans"/>
              </a:rPr>
              <a:t> </a:t>
            </a:r>
            <a:r>
              <a:rPr lang="fi-FI" sz="2800" dirty="0" err="1">
                <a:latin typeface="Gill Sans"/>
                <a:ea typeface="Gill Sans"/>
                <a:cs typeface="Gill Sans"/>
                <a:sym typeface="Gill Sans"/>
              </a:rPr>
              <a:t>systems</a:t>
            </a:r>
            <a:r>
              <a:rPr lang="fi-FI" sz="2800" dirty="0">
                <a:latin typeface="Gill Sans"/>
                <a:ea typeface="Gill Sans"/>
                <a:cs typeface="Gill Sans"/>
                <a:sym typeface="Gill Sans"/>
              </a:rPr>
              <a:t> </a:t>
            </a:r>
          </a:p>
          <a:p>
            <a:pPr marL="508000" lvl="0" indent="-457200" algn="l" rtl="0">
              <a:lnSpc>
                <a:spcPct val="80000"/>
              </a:lnSpc>
              <a:spcBef>
                <a:spcPts val="1000"/>
              </a:spcBef>
              <a:spcAft>
                <a:spcPts val="0"/>
              </a:spcAft>
              <a:buClr>
                <a:srgbClr val="C00000"/>
              </a:buClr>
              <a:buSzPts val="2800"/>
              <a:buFont typeface="Wingdings" panose="05000000000000000000" pitchFamily="2" charset="2"/>
              <a:buChar char="§"/>
            </a:pPr>
            <a:r>
              <a:rPr lang="fi-FI" sz="2800" dirty="0" err="1">
                <a:latin typeface="Gill Sans"/>
                <a:ea typeface="Gill Sans"/>
                <a:cs typeface="Gill Sans"/>
                <a:sym typeface="Gill Sans"/>
              </a:rPr>
              <a:t>Accepting</a:t>
            </a:r>
            <a:r>
              <a:rPr lang="fi-FI" sz="2800" dirty="0">
                <a:latin typeface="Gill Sans"/>
                <a:ea typeface="Gill Sans"/>
                <a:cs typeface="Gill Sans"/>
                <a:sym typeface="Gill Sans"/>
              </a:rPr>
              <a:t> a </a:t>
            </a:r>
            <a:r>
              <a:rPr lang="fi-FI" sz="2800" b="1" dirty="0" err="1">
                <a:latin typeface="Gill Sans"/>
                <a:ea typeface="Gill Sans"/>
                <a:cs typeface="Gill Sans"/>
                <a:sym typeface="Gill Sans"/>
              </a:rPr>
              <a:t>responsible</a:t>
            </a:r>
            <a:r>
              <a:rPr lang="fi-FI" sz="2800" b="1" dirty="0">
                <a:latin typeface="Gill Sans"/>
                <a:ea typeface="Gill Sans"/>
                <a:cs typeface="Gill Sans"/>
                <a:sym typeface="Gill Sans"/>
              </a:rPr>
              <a:t> position</a:t>
            </a:r>
            <a:r>
              <a:rPr lang="fi-FI" sz="2800" dirty="0">
                <a:latin typeface="Gill Sans"/>
                <a:ea typeface="Gill Sans"/>
                <a:cs typeface="Gill Sans"/>
                <a:sym typeface="Gill Sans"/>
              </a:rPr>
              <a:t> – and </a:t>
            </a:r>
            <a:r>
              <a:rPr lang="fi-FI" sz="2800" dirty="0" err="1">
                <a:latin typeface="Gill Sans"/>
                <a:ea typeface="Gill Sans"/>
                <a:cs typeface="Gill Sans"/>
                <a:sym typeface="Gill Sans"/>
              </a:rPr>
              <a:t>also</a:t>
            </a:r>
            <a:r>
              <a:rPr lang="fi-FI" sz="2800" dirty="0">
                <a:latin typeface="Gill Sans"/>
                <a:ea typeface="Gill Sans"/>
                <a:cs typeface="Gill Sans"/>
                <a:sym typeface="Gill Sans"/>
              </a:rPr>
              <a:t> </a:t>
            </a:r>
            <a:r>
              <a:rPr lang="fi-FI" sz="2800" dirty="0" err="1">
                <a:latin typeface="Gill Sans"/>
                <a:ea typeface="Gill Sans"/>
                <a:cs typeface="Gill Sans"/>
                <a:sym typeface="Gill Sans"/>
              </a:rPr>
              <a:t>positioning</a:t>
            </a:r>
            <a:r>
              <a:rPr lang="fi-FI" sz="2800" dirty="0">
                <a:latin typeface="Gill Sans"/>
                <a:ea typeface="Gill Sans"/>
                <a:cs typeface="Gill Sans"/>
                <a:sym typeface="Gill Sans"/>
              </a:rPr>
              <a:t> </a:t>
            </a:r>
            <a:r>
              <a:rPr lang="fi-FI" sz="2800" dirty="0" err="1">
                <a:latin typeface="Gill Sans"/>
                <a:ea typeface="Gill Sans"/>
                <a:cs typeface="Gill Sans"/>
                <a:sym typeface="Gill Sans"/>
              </a:rPr>
              <a:t>others</a:t>
            </a:r>
            <a:endParaRPr lang="fi-FI" sz="2800" dirty="0">
              <a:latin typeface="Gill Sans"/>
              <a:ea typeface="Gill Sans"/>
              <a:cs typeface="Gill Sans"/>
              <a:sym typeface="Gill Sans"/>
            </a:endParaRPr>
          </a:p>
        </p:txBody>
      </p:sp>
      <p:sp>
        <p:nvSpPr>
          <p:cNvPr id="2" name="Google Shape;243;g12500bea54a_1_21">
            <a:extLst>
              <a:ext uri="{FF2B5EF4-FFF2-40B4-BE49-F238E27FC236}">
                <a16:creationId xmlns:a16="http://schemas.microsoft.com/office/drawing/2014/main" id="{60C2925E-41B5-C9D3-A999-956EBB93DC76}"/>
              </a:ext>
            </a:extLst>
          </p:cNvPr>
          <p:cNvSpPr/>
          <p:nvPr/>
        </p:nvSpPr>
        <p:spPr>
          <a:xfrm>
            <a:off x="5167086" y="2517532"/>
            <a:ext cx="6672520" cy="2422459"/>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pPr>
              <a:lnSpc>
                <a:spcPct val="90000"/>
              </a:lnSpc>
              <a:spcBef>
                <a:spcPts val="1000"/>
              </a:spcBef>
              <a:buClr>
                <a:schemeClr val="dk1"/>
              </a:buClr>
              <a:buSzPts val="1100"/>
            </a:pPr>
            <a:r>
              <a:rPr lang="en-GB" sz="1600" dirty="0">
                <a:solidFill>
                  <a:schemeClr val="dk1"/>
                </a:solidFill>
                <a:latin typeface="Libre Franklin"/>
              </a:rPr>
              <a:t>Today, as the unprecedented COVID-19 situation continues, Google outlined how it’s reducing the need for people to come into its offices </a:t>
            </a:r>
            <a:r>
              <a:rPr lang="en-GB" sz="1600" b="1" dirty="0">
                <a:solidFill>
                  <a:schemeClr val="dk1"/>
                </a:solidFill>
                <a:latin typeface="Libre Franklin"/>
              </a:rPr>
              <a:t>while ensuring that its products continue to operate for everyone</a:t>
            </a:r>
            <a:r>
              <a:rPr lang="en-GB" sz="1600" dirty="0">
                <a:solidFill>
                  <a:schemeClr val="dk1"/>
                </a:solidFill>
                <a:latin typeface="Libre Franklin"/>
              </a:rPr>
              <a:t>. (YouTube 16.3.2020).</a:t>
            </a:r>
          </a:p>
          <a:p>
            <a:pPr>
              <a:lnSpc>
                <a:spcPct val="90000"/>
              </a:lnSpc>
              <a:spcBef>
                <a:spcPts val="1000"/>
              </a:spcBef>
              <a:buClr>
                <a:schemeClr val="dk1"/>
              </a:buClr>
              <a:buSzPts val="1100"/>
            </a:pPr>
            <a:r>
              <a:rPr lang="en-GB" sz="1600" dirty="0">
                <a:solidFill>
                  <a:schemeClr val="dk1"/>
                </a:solidFill>
                <a:latin typeface="Libre Franklin"/>
              </a:rPr>
              <a:t>We want to be clear: while we work to ensure our systems are consistent, they can sometimes lack the context that our teams bring, and </a:t>
            </a:r>
            <a:r>
              <a:rPr lang="en-GB" sz="1600" b="1" dirty="0">
                <a:solidFill>
                  <a:schemeClr val="dk1"/>
                </a:solidFill>
                <a:latin typeface="Libre Franklin"/>
              </a:rPr>
              <a:t>this may result in us making mistakes</a:t>
            </a:r>
            <a:r>
              <a:rPr lang="en-GB" sz="1600" dirty="0">
                <a:solidFill>
                  <a:schemeClr val="dk1"/>
                </a:solidFill>
                <a:latin typeface="Libre Franklin"/>
              </a:rPr>
              <a:t> (…) </a:t>
            </a:r>
            <a:r>
              <a:rPr lang="en-GB" sz="1600" b="1" dirty="0">
                <a:solidFill>
                  <a:schemeClr val="dk1"/>
                </a:solidFill>
                <a:latin typeface="Libre Franklin"/>
              </a:rPr>
              <a:t>We appreciate your patience as we work to get it right</a:t>
            </a:r>
            <a:r>
              <a:rPr lang="en-GB" sz="1600" dirty="0">
                <a:solidFill>
                  <a:schemeClr val="dk1"/>
                </a:solidFill>
                <a:latin typeface="Libre Franklin"/>
              </a:rPr>
              <a:t> (Twitter 1.4.2020)</a:t>
            </a:r>
          </a:p>
        </p:txBody>
      </p:sp>
      <p:sp>
        <p:nvSpPr>
          <p:cNvPr id="4" name="TextBox 3">
            <a:extLst>
              <a:ext uri="{FF2B5EF4-FFF2-40B4-BE49-F238E27FC236}">
                <a16:creationId xmlns:a16="http://schemas.microsoft.com/office/drawing/2014/main" id="{A47E5161-9C5F-7D36-910C-606209CDD673}"/>
              </a:ext>
            </a:extLst>
          </p:cNvPr>
          <p:cNvSpPr txBox="1"/>
          <p:nvPr/>
        </p:nvSpPr>
        <p:spPr>
          <a:xfrm>
            <a:off x="0" y="-1570816"/>
            <a:ext cx="6096000" cy="1169551"/>
          </a:xfrm>
          <a:prstGeom prst="rect">
            <a:avLst/>
          </a:prstGeom>
          <a:noFill/>
        </p:spPr>
        <p:txBody>
          <a:bodyPr wrap="square">
            <a:spAutoFit/>
          </a:bodyPr>
          <a:lstStyle/>
          <a:p>
            <a:r>
              <a:rPr lang="en-GB" dirty="0"/>
              <a:t>We faced these challenges early on in the COVID-19 pandemic, such as when a conspiracy theory that 5G towers caused the spread of coronavirus led to people burning down cell towers in the UK. Due to the clear risk of real-world harm, we responded by updating our guidelines and making this type of content violative. (YouTube 17.2.2022)</a:t>
            </a:r>
          </a:p>
        </p:txBody>
      </p:sp>
      <p:sp>
        <p:nvSpPr>
          <p:cNvPr id="9" name="TextBox 8">
            <a:extLst>
              <a:ext uri="{FF2B5EF4-FFF2-40B4-BE49-F238E27FC236}">
                <a16:creationId xmlns:a16="http://schemas.microsoft.com/office/drawing/2014/main" id="{1206AF4C-37FF-CD1B-B640-6BBD1698F824}"/>
              </a:ext>
            </a:extLst>
          </p:cNvPr>
          <p:cNvSpPr txBox="1"/>
          <p:nvPr/>
        </p:nvSpPr>
        <p:spPr>
          <a:xfrm>
            <a:off x="7659914" y="-1570816"/>
            <a:ext cx="7249884" cy="1200329"/>
          </a:xfrm>
          <a:prstGeom prst="rect">
            <a:avLst/>
          </a:prstGeom>
          <a:noFill/>
        </p:spPr>
        <p:txBody>
          <a:bodyPr wrap="square">
            <a:spAutoFit/>
          </a:bodyPr>
          <a:lstStyle/>
          <a:p>
            <a:r>
              <a:rPr lang="en-GB" sz="1800" b="0" i="0" u="none" strike="noStrike" baseline="0" dirty="0">
                <a:solidFill>
                  <a:srgbClr val="344753"/>
                </a:solidFill>
                <a:latin typeface="Arial" panose="020B0604020202020204" pitchFamily="34" charset="0"/>
              </a:rPr>
              <a:t>Ever since COVID-19 was declared a global public health emergency in January, we’ve been working to connect people to accurate information from health experts and keep harmful misinformation about COVID-19 from spreading on our apps. (META, 16 April 2020)</a:t>
            </a:r>
            <a:endParaRPr lang="en-GB" dirty="0"/>
          </a:p>
        </p:txBody>
      </p:sp>
      <p:sp>
        <p:nvSpPr>
          <p:cNvPr id="10" name="Google Shape;243;g12500bea54a_1_21">
            <a:extLst>
              <a:ext uri="{FF2B5EF4-FFF2-40B4-BE49-F238E27FC236}">
                <a16:creationId xmlns:a16="http://schemas.microsoft.com/office/drawing/2014/main" id="{CBA0DCD5-FCC6-A9F2-D902-AF820D766425}"/>
              </a:ext>
            </a:extLst>
          </p:cNvPr>
          <p:cNvSpPr/>
          <p:nvPr/>
        </p:nvSpPr>
        <p:spPr>
          <a:xfrm>
            <a:off x="5167086" y="546845"/>
            <a:ext cx="6672520" cy="1600200"/>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r>
              <a:rPr lang="en-GB" sz="1600" b="1" dirty="0">
                <a:solidFill>
                  <a:schemeClr val="dk1"/>
                </a:solidFill>
                <a:latin typeface="Libre Franklin"/>
              </a:rPr>
              <a:t>Ever since COVID-19 was declared a global public health emergency in January</a:t>
            </a:r>
            <a:r>
              <a:rPr lang="en-GB" sz="1600" dirty="0">
                <a:solidFill>
                  <a:schemeClr val="dk1"/>
                </a:solidFill>
                <a:latin typeface="Libre Franklin"/>
              </a:rPr>
              <a:t>, we’ve been working to connect people to accurate information from health experts and keep harmful misinformation about COVID-19 from spreading on our apps. (Meta, 16 April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40;g12500bea54a_1_21">
            <a:extLst>
              <a:ext uri="{FF2B5EF4-FFF2-40B4-BE49-F238E27FC236}">
                <a16:creationId xmlns:a16="http://schemas.microsoft.com/office/drawing/2014/main" id="{17E085E3-1416-463F-6CAF-B7613CE12E47}"/>
              </a:ext>
            </a:extLst>
          </p:cNvPr>
          <p:cNvSpPr/>
          <p:nvPr/>
        </p:nvSpPr>
        <p:spPr>
          <a:xfrm>
            <a:off x="4736400" y="-108265"/>
            <a:ext cx="7455600" cy="7029000"/>
          </a:xfrm>
          <a:prstGeom prst="rect">
            <a:avLst/>
          </a:prstGeom>
          <a:solidFill>
            <a:srgbClr val="FFE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64C225D-5BFC-274A-5BC1-B2F3905ACF61}"/>
              </a:ext>
            </a:extLst>
          </p:cNvPr>
          <p:cNvSpPr>
            <a:spLocks noGrp="1"/>
          </p:cNvSpPr>
          <p:nvPr>
            <p:ph type="title"/>
          </p:nvPr>
        </p:nvSpPr>
        <p:spPr/>
        <p:txBody>
          <a:bodyPr/>
          <a:lstStyle/>
          <a:p>
            <a:r>
              <a:rPr lang="fi-FI" dirty="0"/>
              <a:t>EXPERT </a:t>
            </a:r>
            <a:br>
              <a:rPr lang="fi-FI" dirty="0"/>
            </a:br>
            <a:r>
              <a:rPr lang="fi-FI" dirty="0"/>
              <a:t>AUTHORIZATION</a:t>
            </a:r>
            <a:endParaRPr lang="en-GB" dirty="0"/>
          </a:p>
        </p:txBody>
      </p:sp>
      <p:sp>
        <p:nvSpPr>
          <p:cNvPr id="3" name="Text Placeholder 2">
            <a:extLst>
              <a:ext uri="{FF2B5EF4-FFF2-40B4-BE49-F238E27FC236}">
                <a16:creationId xmlns:a16="http://schemas.microsoft.com/office/drawing/2014/main" id="{24763542-B4DC-9BDB-887D-17D98D9DB5A9}"/>
              </a:ext>
            </a:extLst>
          </p:cNvPr>
          <p:cNvSpPr>
            <a:spLocks noGrp="1"/>
          </p:cNvSpPr>
          <p:nvPr>
            <p:ph type="body" idx="1"/>
          </p:nvPr>
        </p:nvSpPr>
        <p:spPr>
          <a:xfrm>
            <a:off x="838200" y="1825625"/>
            <a:ext cx="3749707" cy="4667250"/>
          </a:xfrm>
        </p:spPr>
        <p:txBody>
          <a:bodyPr>
            <a:normAutofit fontScale="92500" lnSpcReduction="20000"/>
          </a:bodyPr>
          <a:lstStyle/>
          <a:p>
            <a:r>
              <a:rPr lang="fi-FI" dirty="0"/>
              <a:t>National and </a:t>
            </a:r>
            <a:r>
              <a:rPr lang="fi-FI" dirty="0" err="1"/>
              <a:t>local</a:t>
            </a:r>
            <a:r>
              <a:rPr lang="fi-FI" dirty="0"/>
              <a:t> </a:t>
            </a:r>
            <a:r>
              <a:rPr lang="fi-FI" dirty="0" err="1"/>
              <a:t>health</a:t>
            </a:r>
            <a:r>
              <a:rPr lang="fi-FI" dirty="0"/>
              <a:t> </a:t>
            </a:r>
            <a:r>
              <a:rPr lang="fi-FI" dirty="0" err="1"/>
              <a:t>agencies</a:t>
            </a:r>
            <a:r>
              <a:rPr lang="fi-FI" dirty="0"/>
              <a:t>, </a:t>
            </a:r>
            <a:r>
              <a:rPr lang="fi-FI" dirty="0" err="1"/>
              <a:t>governments</a:t>
            </a:r>
            <a:r>
              <a:rPr lang="fi-FI" dirty="0"/>
              <a:t> and </a:t>
            </a:r>
            <a:r>
              <a:rPr lang="fi-FI" dirty="0" err="1"/>
              <a:t>other</a:t>
            </a:r>
            <a:r>
              <a:rPr lang="fi-FI" dirty="0"/>
              <a:t> </a:t>
            </a:r>
            <a:r>
              <a:rPr lang="fi-FI" dirty="0" err="1"/>
              <a:t>experts</a:t>
            </a:r>
            <a:r>
              <a:rPr lang="fi-FI" dirty="0"/>
              <a:t> </a:t>
            </a:r>
            <a:r>
              <a:rPr lang="fi-FI" dirty="0" err="1"/>
              <a:t>are</a:t>
            </a:r>
            <a:r>
              <a:rPr lang="fi-FI" dirty="0"/>
              <a:t> </a:t>
            </a:r>
            <a:r>
              <a:rPr lang="fi-FI" dirty="0" err="1"/>
              <a:t>regularly</a:t>
            </a:r>
            <a:r>
              <a:rPr lang="fi-FI" dirty="0"/>
              <a:t> </a:t>
            </a:r>
            <a:r>
              <a:rPr lang="fi-FI" dirty="0" err="1"/>
              <a:t>invoked</a:t>
            </a:r>
            <a:r>
              <a:rPr lang="fi-FI" dirty="0"/>
              <a:t> as…</a:t>
            </a:r>
          </a:p>
          <a:p>
            <a:r>
              <a:rPr lang="fi-FI" b="1" dirty="0" err="1"/>
              <a:t>Authorities</a:t>
            </a:r>
            <a:r>
              <a:rPr lang="fi-FI" b="1" dirty="0"/>
              <a:t>:</a:t>
            </a:r>
            <a:r>
              <a:rPr lang="fi-FI" dirty="0"/>
              <a:t> </a:t>
            </a:r>
            <a:r>
              <a:rPr lang="fi-FI" dirty="0" err="1"/>
              <a:t>why</a:t>
            </a:r>
            <a:r>
              <a:rPr lang="fi-FI" dirty="0"/>
              <a:t> </a:t>
            </a:r>
            <a:r>
              <a:rPr lang="fi-FI" dirty="0" err="1"/>
              <a:t>should</a:t>
            </a:r>
            <a:r>
              <a:rPr lang="fi-FI" dirty="0"/>
              <a:t> </a:t>
            </a:r>
            <a:r>
              <a:rPr lang="fi-FI" dirty="0" err="1"/>
              <a:t>misinformation</a:t>
            </a:r>
            <a:r>
              <a:rPr lang="fi-FI" dirty="0"/>
              <a:t> </a:t>
            </a:r>
            <a:r>
              <a:rPr lang="fi-FI" dirty="0" err="1"/>
              <a:t>be</a:t>
            </a:r>
            <a:r>
              <a:rPr lang="fi-FI" dirty="0"/>
              <a:t> </a:t>
            </a:r>
            <a:r>
              <a:rPr lang="fi-FI" dirty="0" err="1"/>
              <a:t>tackled</a:t>
            </a:r>
            <a:r>
              <a:rPr lang="fi-FI" dirty="0"/>
              <a:t>? </a:t>
            </a:r>
          </a:p>
          <a:p>
            <a:r>
              <a:rPr lang="fi-FI" b="1" dirty="0" err="1"/>
              <a:t>Issue-experts</a:t>
            </a:r>
            <a:r>
              <a:rPr lang="fi-FI" b="1" dirty="0"/>
              <a:t>:</a:t>
            </a:r>
            <a:r>
              <a:rPr lang="fi-FI" dirty="0"/>
              <a:t> </a:t>
            </a:r>
            <a:r>
              <a:rPr lang="fi-FI" dirty="0" err="1"/>
              <a:t>what</a:t>
            </a:r>
            <a:r>
              <a:rPr lang="fi-FI" dirty="0"/>
              <a:t> is </a:t>
            </a:r>
            <a:r>
              <a:rPr lang="fi-FI" dirty="0" err="1"/>
              <a:t>misinformation</a:t>
            </a:r>
            <a:r>
              <a:rPr lang="fi-FI" dirty="0"/>
              <a:t>?</a:t>
            </a:r>
          </a:p>
          <a:p>
            <a:r>
              <a:rPr lang="fi-FI" b="1" dirty="0" err="1"/>
              <a:t>Advisers</a:t>
            </a:r>
            <a:r>
              <a:rPr lang="fi-FI" b="1" dirty="0"/>
              <a:t>:</a:t>
            </a:r>
            <a:r>
              <a:rPr lang="fi-FI" dirty="0"/>
              <a:t> </a:t>
            </a:r>
            <a:r>
              <a:rPr lang="fi-FI" dirty="0" err="1"/>
              <a:t>how</a:t>
            </a:r>
            <a:r>
              <a:rPr lang="fi-FI" dirty="0"/>
              <a:t> </a:t>
            </a:r>
            <a:r>
              <a:rPr lang="fi-FI" dirty="0" err="1"/>
              <a:t>could</a:t>
            </a:r>
            <a:r>
              <a:rPr lang="fi-FI" dirty="0"/>
              <a:t> </a:t>
            </a:r>
            <a:r>
              <a:rPr lang="fi-FI" dirty="0" err="1"/>
              <a:t>the</a:t>
            </a:r>
            <a:r>
              <a:rPr lang="fi-FI" dirty="0"/>
              <a:t> </a:t>
            </a:r>
            <a:r>
              <a:rPr lang="fi-FI" dirty="0" err="1"/>
              <a:t>systems</a:t>
            </a:r>
            <a:r>
              <a:rPr lang="fi-FI" dirty="0"/>
              <a:t> </a:t>
            </a:r>
            <a:r>
              <a:rPr lang="fi-FI" dirty="0" err="1"/>
              <a:t>be</a:t>
            </a:r>
            <a:r>
              <a:rPr lang="fi-FI" dirty="0"/>
              <a:t> </a:t>
            </a:r>
            <a:r>
              <a:rPr lang="fi-FI" dirty="0" err="1"/>
              <a:t>improved</a:t>
            </a:r>
            <a:r>
              <a:rPr lang="fi-FI" dirty="0"/>
              <a:t> to </a:t>
            </a:r>
            <a:r>
              <a:rPr lang="fi-FI" dirty="0" err="1"/>
              <a:t>better</a:t>
            </a:r>
            <a:r>
              <a:rPr lang="fi-FI" dirty="0"/>
              <a:t> </a:t>
            </a:r>
            <a:r>
              <a:rPr lang="fi-FI" dirty="0" err="1"/>
              <a:t>tackle</a:t>
            </a:r>
            <a:r>
              <a:rPr lang="fi-FI" dirty="0"/>
              <a:t> </a:t>
            </a:r>
            <a:r>
              <a:rPr lang="fi-FI" dirty="0" err="1"/>
              <a:t>misinformation</a:t>
            </a:r>
            <a:r>
              <a:rPr lang="fi-FI" dirty="0"/>
              <a:t>?</a:t>
            </a:r>
            <a:endParaRPr lang="en-GB" dirty="0"/>
          </a:p>
        </p:txBody>
      </p:sp>
      <p:sp>
        <p:nvSpPr>
          <p:cNvPr id="18" name="TextBox 17">
            <a:extLst>
              <a:ext uri="{FF2B5EF4-FFF2-40B4-BE49-F238E27FC236}">
                <a16:creationId xmlns:a16="http://schemas.microsoft.com/office/drawing/2014/main" id="{2C9957C5-3E04-544A-9F2F-CA1B018818B1}"/>
              </a:ext>
            </a:extLst>
          </p:cNvPr>
          <p:cNvSpPr txBox="1"/>
          <p:nvPr/>
        </p:nvSpPr>
        <p:spPr>
          <a:xfrm>
            <a:off x="0" y="7122818"/>
            <a:ext cx="8115300" cy="738664"/>
          </a:xfrm>
          <a:prstGeom prst="rect">
            <a:avLst/>
          </a:prstGeom>
          <a:noFill/>
        </p:spPr>
        <p:txBody>
          <a:bodyPr wrap="square">
            <a:spAutoFit/>
          </a:bodyPr>
          <a:lstStyle/>
          <a:p>
            <a:r>
              <a:rPr lang="en-GB" dirty="0"/>
              <a:t>Since March 2020, we have worked closely with more than 85 local health authorities and public health experts across the world, and have created highly visible methods of sharing information from public health authorities across YouTube (YouTube, 18.3.2021)</a:t>
            </a:r>
          </a:p>
        </p:txBody>
      </p:sp>
      <p:sp>
        <p:nvSpPr>
          <p:cNvPr id="22" name="TextBox 21">
            <a:extLst>
              <a:ext uri="{FF2B5EF4-FFF2-40B4-BE49-F238E27FC236}">
                <a16:creationId xmlns:a16="http://schemas.microsoft.com/office/drawing/2014/main" id="{7A679F83-8A81-AA85-2ABC-0758337341B4}"/>
              </a:ext>
            </a:extLst>
          </p:cNvPr>
          <p:cNvSpPr txBox="1"/>
          <p:nvPr/>
        </p:nvSpPr>
        <p:spPr>
          <a:xfrm>
            <a:off x="8942753" y="7882473"/>
            <a:ext cx="5482493" cy="1169551"/>
          </a:xfrm>
          <a:prstGeom prst="rect">
            <a:avLst/>
          </a:prstGeom>
          <a:noFill/>
        </p:spPr>
        <p:txBody>
          <a:bodyPr wrap="square">
            <a:spAutoFit/>
          </a:bodyPr>
          <a:lstStyle/>
          <a:p>
            <a:r>
              <a:rPr lang="en-GB" dirty="0">
                <a:solidFill>
                  <a:schemeClr val="dk1"/>
                </a:solidFill>
                <a:latin typeface="Libre Franklin"/>
              </a:rPr>
              <a:t>Our </a:t>
            </a:r>
            <a:r>
              <a:rPr lang="en-GB" b="1" dirty="0">
                <a:solidFill>
                  <a:schemeClr val="dk1"/>
                </a:solidFill>
                <a:latin typeface="Libre Franklin"/>
              </a:rPr>
              <a:t>global expert stakeholder consultations have made it clear that</a:t>
            </a:r>
            <a:r>
              <a:rPr lang="en-GB" dirty="0">
                <a:solidFill>
                  <a:schemeClr val="dk1"/>
                </a:solidFill>
                <a:latin typeface="Libre Franklin"/>
              </a:rPr>
              <a:t>, that in the context of a health emergency, the harm from certain types or health misinformation does lead to imminent physical harm. That is why we remove this content from our platform. (META, 1.12.2020)</a:t>
            </a:r>
          </a:p>
        </p:txBody>
      </p:sp>
      <p:sp>
        <p:nvSpPr>
          <p:cNvPr id="24" name="Google Shape;243;g12500bea54a_1_21">
            <a:extLst>
              <a:ext uri="{FF2B5EF4-FFF2-40B4-BE49-F238E27FC236}">
                <a16:creationId xmlns:a16="http://schemas.microsoft.com/office/drawing/2014/main" id="{FA31AEAF-257C-8E29-1394-323E23B937C7}"/>
              </a:ext>
            </a:extLst>
          </p:cNvPr>
          <p:cNvSpPr/>
          <p:nvPr/>
        </p:nvSpPr>
        <p:spPr>
          <a:xfrm>
            <a:off x="5232157" y="4352597"/>
            <a:ext cx="6507900" cy="2140278"/>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r>
              <a:rPr lang="en-GB" sz="1600" dirty="0">
                <a:solidFill>
                  <a:schemeClr val="tx1"/>
                </a:solidFill>
                <a:latin typeface="Libre Franklin"/>
              </a:rPr>
              <a:t>We’re continuing </a:t>
            </a:r>
            <a:r>
              <a:rPr lang="en-GB" sz="1600" b="1" dirty="0">
                <a:solidFill>
                  <a:schemeClr val="tx1"/>
                </a:solidFill>
                <a:latin typeface="Libre Franklin"/>
              </a:rPr>
              <a:t>to work with external experts and governments</a:t>
            </a:r>
            <a:r>
              <a:rPr lang="en-GB" sz="1600" dirty="0">
                <a:solidFill>
                  <a:schemeClr val="tx1"/>
                </a:solidFill>
                <a:latin typeface="Libre Franklin"/>
              </a:rPr>
              <a:t> to make sure that we are approaching these issues in the right way and making adjustments if necessary. </a:t>
            </a:r>
            <a:br>
              <a:rPr lang="en-GB" sz="1600" dirty="0">
                <a:solidFill>
                  <a:schemeClr val="tx1"/>
                </a:solidFill>
                <a:latin typeface="Libre Franklin"/>
              </a:rPr>
            </a:br>
            <a:r>
              <a:rPr lang="en-GB" sz="1600" dirty="0">
                <a:solidFill>
                  <a:schemeClr val="tx1"/>
                </a:solidFill>
                <a:latin typeface="Libre Franklin"/>
              </a:rPr>
              <a:t>(META, 18.8.2021)</a:t>
            </a:r>
          </a:p>
          <a:p>
            <a:pPr>
              <a:lnSpc>
                <a:spcPct val="90000"/>
              </a:lnSpc>
              <a:spcBef>
                <a:spcPts val="1000"/>
              </a:spcBef>
              <a:buClr>
                <a:schemeClr val="dk1"/>
              </a:buClr>
              <a:buSzPts val="1100"/>
            </a:pPr>
            <a:r>
              <a:rPr lang="en-GB" sz="1600" dirty="0">
                <a:solidFill>
                  <a:schemeClr val="tx1"/>
                </a:solidFill>
                <a:latin typeface="Libre Franklin"/>
              </a:rPr>
              <a:t>We are regularly </a:t>
            </a:r>
            <a:r>
              <a:rPr lang="en-GB" sz="1600" b="1" dirty="0">
                <a:solidFill>
                  <a:schemeClr val="tx1"/>
                </a:solidFill>
                <a:latin typeface="Libre Franklin"/>
              </a:rPr>
              <a:t>working with and looking to trusted partners, including public health authorities</a:t>
            </a:r>
            <a:r>
              <a:rPr lang="en-GB" sz="1600" dirty="0">
                <a:solidFill>
                  <a:schemeClr val="tx1"/>
                </a:solidFill>
                <a:latin typeface="Libre Franklin"/>
              </a:rPr>
              <a:t>, organizations, and governments to inform our approach. (Twitter, 1.4.2020</a:t>
            </a:r>
            <a:r>
              <a:rPr lang="en-GB" sz="1600" dirty="0">
                <a:latin typeface="Franklin Gothic Book" panose="020B0503020102020204" pitchFamily="34" charset="0"/>
                <a:ea typeface="Calibri" panose="020F0502020204030204" pitchFamily="34" charset="0"/>
                <a:cs typeface="Calibri" panose="020F0502020204030204" pitchFamily="34" charset="0"/>
              </a:rPr>
              <a:t>)</a:t>
            </a:r>
            <a:endParaRPr sz="1600" dirty="0"/>
          </a:p>
        </p:txBody>
      </p:sp>
      <p:sp>
        <p:nvSpPr>
          <p:cNvPr id="25" name="Google Shape;243;g12500bea54a_1_21">
            <a:extLst>
              <a:ext uri="{FF2B5EF4-FFF2-40B4-BE49-F238E27FC236}">
                <a16:creationId xmlns:a16="http://schemas.microsoft.com/office/drawing/2014/main" id="{842B00E2-5889-4EAE-9C0B-1F4E6DD81C3A}"/>
              </a:ext>
            </a:extLst>
          </p:cNvPr>
          <p:cNvSpPr/>
          <p:nvPr/>
        </p:nvSpPr>
        <p:spPr>
          <a:xfrm>
            <a:off x="5176100" y="2518320"/>
            <a:ext cx="6507900" cy="1406078"/>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r>
              <a:rPr lang="en-GB" sz="1600" dirty="0">
                <a:solidFill>
                  <a:schemeClr val="tx1"/>
                </a:solidFill>
                <a:latin typeface="Libre Franklin"/>
              </a:rPr>
              <a:t>In order to identify clear bad content, you need a clear set of facts.</a:t>
            </a:r>
            <a:r>
              <a:rPr lang="en-GB" sz="1600" b="1" dirty="0">
                <a:solidFill>
                  <a:schemeClr val="tx1"/>
                </a:solidFill>
                <a:latin typeface="Libre Franklin"/>
              </a:rPr>
              <a:t> For COVID, we rely on expert consensus from health organizations like the CDC and WHO</a:t>
            </a:r>
            <a:r>
              <a:rPr lang="en-GB" sz="1600" dirty="0">
                <a:solidFill>
                  <a:schemeClr val="tx1"/>
                </a:solidFill>
                <a:latin typeface="Libre Franklin"/>
              </a:rPr>
              <a:t> to track the science as it develops. (YouTube, 25.8.2021)</a:t>
            </a:r>
          </a:p>
        </p:txBody>
      </p:sp>
      <p:sp>
        <p:nvSpPr>
          <p:cNvPr id="28" name="Google Shape;243;g12500bea54a_1_21">
            <a:extLst>
              <a:ext uri="{FF2B5EF4-FFF2-40B4-BE49-F238E27FC236}">
                <a16:creationId xmlns:a16="http://schemas.microsoft.com/office/drawing/2014/main" id="{AB64A290-817C-2D6A-6C20-721DC4AB2309}"/>
              </a:ext>
            </a:extLst>
          </p:cNvPr>
          <p:cNvSpPr/>
          <p:nvPr/>
        </p:nvSpPr>
        <p:spPr>
          <a:xfrm>
            <a:off x="5176100" y="365125"/>
            <a:ext cx="6507900" cy="1724995"/>
          </a:xfrm>
          <a:prstGeom prst="wedgeRectCallout">
            <a:avLst>
              <a:gd name="adj1" fmla="val -20833"/>
              <a:gd name="adj2" fmla="val 62500"/>
            </a:avLst>
          </a:prstGeom>
          <a:solidFill>
            <a:schemeClr val="lt1"/>
          </a:solidFill>
          <a:ln w="9525" cap="flat" cmpd="sng">
            <a:solidFill>
              <a:schemeClr val="dk1"/>
            </a:solidFill>
            <a:prstDash val="solid"/>
            <a:round/>
            <a:headEnd type="none" w="sm" len="sm"/>
            <a:tailEnd type="none" w="sm" len="sm"/>
          </a:ln>
        </p:spPr>
        <p:txBody>
          <a:bodyPr spcFirstLastPara="1" wrap="square" lIns="126000" tIns="126000" rIns="126000" bIns="234000" anchor="ctr" anchorCtr="0">
            <a:noAutofit/>
          </a:bodyPr>
          <a:lstStyle/>
          <a:p>
            <a:r>
              <a:rPr lang="en-GB" sz="1600" dirty="0">
                <a:solidFill>
                  <a:schemeClr val="dk1"/>
                </a:solidFill>
                <a:latin typeface="Libre Franklin"/>
              </a:rPr>
              <a:t>Our </a:t>
            </a:r>
            <a:r>
              <a:rPr lang="en-GB" sz="1600" b="1" dirty="0">
                <a:solidFill>
                  <a:schemeClr val="dk1"/>
                </a:solidFill>
                <a:latin typeface="Libre Franklin"/>
              </a:rPr>
              <a:t>global expert stakeholder consultations have made it clear that</a:t>
            </a:r>
            <a:r>
              <a:rPr lang="en-GB" sz="1600" dirty="0">
                <a:solidFill>
                  <a:schemeClr val="dk1"/>
                </a:solidFill>
                <a:latin typeface="Libre Franklin"/>
              </a:rPr>
              <a:t>, that in the context of a health emergency, the harm from certain types or health misinformation does lead to imminent physical harm. That is why we remove this content from our platform. (Meta, 1.12.2020)</a:t>
            </a:r>
          </a:p>
        </p:txBody>
      </p:sp>
    </p:spTree>
    <p:extLst>
      <p:ext uri="{BB962C8B-B14F-4D97-AF65-F5344CB8AC3E}">
        <p14:creationId xmlns:p14="http://schemas.microsoft.com/office/powerpoint/2010/main" val="90981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Gill Sans"/>
              <a:buNone/>
            </a:pPr>
            <a:r>
              <a:rPr lang="fi-FI" dirty="0"/>
              <a:t>TAKE AWAYS</a:t>
            </a:r>
            <a:endParaRPr dirty="0"/>
          </a:p>
        </p:txBody>
      </p:sp>
      <p:sp>
        <p:nvSpPr>
          <p:cNvPr id="271" name="Google Shape;271;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b="1" dirty="0"/>
          </a:p>
          <a:p>
            <a:pPr marL="0" lvl="0" indent="0" algn="l" rtl="0">
              <a:lnSpc>
                <a:spcPct val="90000"/>
              </a:lnSpc>
              <a:spcBef>
                <a:spcPts val="0"/>
              </a:spcBef>
              <a:spcAft>
                <a:spcPts val="0"/>
              </a:spcAft>
              <a:buSzPts val="2800"/>
              <a:buNone/>
            </a:pPr>
            <a:r>
              <a:rPr lang="fi-FI" b="1" dirty="0"/>
              <a:t>Covid-19 </a:t>
            </a:r>
            <a:r>
              <a:rPr lang="fi-FI" b="1" dirty="0" err="1"/>
              <a:t>emerges</a:t>
            </a:r>
            <a:r>
              <a:rPr lang="fi-FI" b="1" dirty="0"/>
              <a:t> as a </a:t>
            </a:r>
            <a:r>
              <a:rPr lang="fi-FI" b="1" dirty="0" err="1"/>
              <a:t>critical</a:t>
            </a:r>
            <a:r>
              <a:rPr lang="fi-FI" b="1" dirty="0"/>
              <a:t> </a:t>
            </a:r>
            <a:r>
              <a:rPr lang="fi-FI" b="1" dirty="0" err="1"/>
              <a:t>incident</a:t>
            </a:r>
            <a:r>
              <a:rPr lang="fi-FI" b="1" dirty="0"/>
              <a:t> for </a:t>
            </a:r>
            <a:r>
              <a:rPr lang="fi-FI" b="1" dirty="0" err="1"/>
              <a:t>the</a:t>
            </a:r>
            <a:r>
              <a:rPr lang="fi-FI" b="1" dirty="0"/>
              <a:t> </a:t>
            </a:r>
            <a:r>
              <a:rPr lang="fi-FI" b="1" dirty="0" err="1"/>
              <a:t>platforms</a:t>
            </a:r>
            <a:r>
              <a:rPr lang="fi-FI" b="1" dirty="0"/>
              <a:t> to </a:t>
            </a:r>
            <a:r>
              <a:rPr lang="fi-FI" b="1" dirty="0" err="1"/>
              <a:t>re-establish</a:t>
            </a:r>
            <a:r>
              <a:rPr lang="fi-FI" b="1" dirty="0"/>
              <a:t> </a:t>
            </a:r>
            <a:r>
              <a:rPr lang="fi-FI" b="1" dirty="0" err="1"/>
              <a:t>their</a:t>
            </a:r>
            <a:r>
              <a:rPr lang="fi-FI" b="1" dirty="0"/>
              <a:t> </a:t>
            </a:r>
            <a:r>
              <a:rPr lang="fi-FI" b="1" dirty="0" err="1"/>
              <a:t>societal</a:t>
            </a:r>
            <a:r>
              <a:rPr lang="fi-FI" b="1" dirty="0"/>
              <a:t> </a:t>
            </a:r>
            <a:r>
              <a:rPr lang="fi-FI" b="1" dirty="0" err="1"/>
              <a:t>role</a:t>
            </a:r>
            <a:endParaRPr b="1" dirty="0"/>
          </a:p>
          <a:p>
            <a:pPr marL="0" lvl="0" indent="0" algn="l" rtl="0">
              <a:lnSpc>
                <a:spcPct val="90000"/>
              </a:lnSpc>
              <a:spcBef>
                <a:spcPts val="0"/>
              </a:spcBef>
              <a:spcAft>
                <a:spcPts val="0"/>
              </a:spcAft>
              <a:buSzPts val="2800"/>
              <a:buNone/>
            </a:pPr>
            <a:endParaRPr b="1" dirty="0"/>
          </a:p>
          <a:p>
            <a:pPr marL="457200" lvl="0" indent="-406400" algn="l" rtl="0">
              <a:lnSpc>
                <a:spcPct val="90000"/>
              </a:lnSpc>
              <a:spcBef>
                <a:spcPts val="0"/>
              </a:spcBef>
              <a:spcAft>
                <a:spcPts val="0"/>
              </a:spcAft>
              <a:buSzPts val="2800"/>
              <a:buChar char="▪"/>
            </a:pPr>
            <a:r>
              <a:rPr lang="fi-FI" dirty="0" err="1"/>
              <a:t>Pandemic</a:t>
            </a:r>
            <a:r>
              <a:rPr lang="fi-FI" dirty="0"/>
              <a:t> as a </a:t>
            </a:r>
            <a:r>
              <a:rPr lang="fi-FI" dirty="0" err="1"/>
              <a:t>means</a:t>
            </a:r>
            <a:r>
              <a:rPr lang="fi-FI" dirty="0"/>
              <a:t> of </a:t>
            </a:r>
            <a:r>
              <a:rPr lang="fi-FI" dirty="0" err="1"/>
              <a:t>narrating</a:t>
            </a:r>
            <a:r>
              <a:rPr lang="fi-FI" dirty="0"/>
              <a:t> </a:t>
            </a:r>
            <a:r>
              <a:rPr lang="fi-FI" dirty="0" err="1"/>
              <a:t>legitimacy</a:t>
            </a:r>
            <a:r>
              <a:rPr lang="fi-FI" dirty="0"/>
              <a:t> in </a:t>
            </a:r>
            <a:r>
              <a:rPr lang="fi-FI" dirty="0" err="1"/>
              <a:t>society</a:t>
            </a:r>
            <a:endParaRPr lang="fi-FI" dirty="0"/>
          </a:p>
          <a:p>
            <a:pPr>
              <a:spcBef>
                <a:spcPts val="0"/>
              </a:spcBef>
            </a:pPr>
            <a:r>
              <a:rPr lang="fi-FI" dirty="0"/>
              <a:t>New </a:t>
            </a:r>
            <a:r>
              <a:rPr lang="fi-FI" dirty="0" err="1"/>
              <a:t>role</a:t>
            </a:r>
            <a:r>
              <a:rPr lang="fi-FI" dirty="0"/>
              <a:t> of </a:t>
            </a:r>
            <a:r>
              <a:rPr lang="fi-FI" dirty="0" err="1"/>
              <a:t>amplifier</a:t>
            </a:r>
            <a:r>
              <a:rPr lang="fi-FI" dirty="0"/>
              <a:t> of </a:t>
            </a:r>
            <a:r>
              <a:rPr lang="fi-FI" dirty="0" err="1"/>
              <a:t>good-quality</a:t>
            </a:r>
            <a:r>
              <a:rPr lang="fi-FI" dirty="0"/>
              <a:t> </a:t>
            </a:r>
            <a:r>
              <a:rPr lang="fi-FI" dirty="0" err="1"/>
              <a:t>information</a:t>
            </a:r>
            <a:endParaRPr lang="fi-FI" dirty="0"/>
          </a:p>
          <a:p>
            <a:pPr>
              <a:spcBef>
                <a:spcPts val="0"/>
              </a:spcBef>
            </a:pPr>
            <a:r>
              <a:rPr lang="fi-FI" dirty="0" err="1"/>
              <a:t>Question</a:t>
            </a:r>
            <a:r>
              <a:rPr lang="fi-FI" dirty="0"/>
              <a:t> </a:t>
            </a:r>
            <a:r>
              <a:rPr lang="fi-FI" dirty="0" err="1"/>
              <a:t>remain</a:t>
            </a:r>
            <a:r>
              <a:rPr lang="fi-FI" dirty="0"/>
              <a:t> </a:t>
            </a:r>
            <a:r>
              <a:rPr lang="fi-FI" dirty="0" err="1"/>
              <a:t>about</a:t>
            </a:r>
            <a:r>
              <a:rPr lang="fi-FI" dirty="0"/>
              <a:t> </a:t>
            </a:r>
            <a:r>
              <a:rPr lang="fi-FI" dirty="0" err="1"/>
              <a:t>misinformation</a:t>
            </a:r>
            <a:r>
              <a:rPr lang="fi-FI" dirty="0"/>
              <a:t> </a:t>
            </a:r>
            <a:r>
              <a:rPr lang="fi-FI" dirty="0" err="1"/>
              <a:t>policies</a:t>
            </a:r>
            <a:r>
              <a:rPr lang="fi-FI" dirty="0"/>
              <a:t>’ </a:t>
            </a:r>
            <a:r>
              <a:rPr lang="fi-FI" dirty="0" err="1"/>
              <a:t>longevety</a:t>
            </a:r>
            <a:r>
              <a:rPr lang="fi-FI" dirty="0"/>
              <a:t> and </a:t>
            </a:r>
            <a:r>
              <a:rPr lang="fi-FI" dirty="0" err="1"/>
              <a:t>future</a:t>
            </a:r>
            <a:r>
              <a:rPr lang="fi-FI" dirty="0"/>
              <a:t> </a:t>
            </a:r>
            <a:r>
              <a:rPr lang="fi-FI"/>
              <a:t>uses</a:t>
            </a:r>
            <a:endParaRPr lang="fi-FI" dirty="0"/>
          </a:p>
          <a:p>
            <a:pPr>
              <a:spcBef>
                <a:spcPts val="0"/>
              </a:spcBef>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E6C5-FFCD-2FFA-0AF1-E2D805C5DFBB}"/>
              </a:ext>
            </a:extLst>
          </p:cNvPr>
          <p:cNvSpPr>
            <a:spLocks noGrp="1"/>
          </p:cNvSpPr>
          <p:nvPr>
            <p:ph type="title"/>
          </p:nvPr>
        </p:nvSpPr>
        <p:spPr/>
        <p:txBody>
          <a:bodyPr/>
          <a:lstStyle/>
          <a:p>
            <a:r>
              <a:rPr lang="fi-FI" dirty="0"/>
              <a:t>REFERENCES</a:t>
            </a:r>
            <a:endParaRPr lang="en-GB" dirty="0"/>
          </a:p>
        </p:txBody>
      </p:sp>
      <p:sp>
        <p:nvSpPr>
          <p:cNvPr id="3" name="Text Placeholder 2">
            <a:extLst>
              <a:ext uri="{FF2B5EF4-FFF2-40B4-BE49-F238E27FC236}">
                <a16:creationId xmlns:a16="http://schemas.microsoft.com/office/drawing/2014/main" id="{83AF12C1-D015-891E-C08A-D5748A50BEFA}"/>
              </a:ext>
            </a:extLst>
          </p:cNvPr>
          <p:cNvSpPr>
            <a:spLocks noGrp="1"/>
          </p:cNvSpPr>
          <p:nvPr>
            <p:ph type="body" idx="1"/>
          </p:nvPr>
        </p:nvSpPr>
        <p:spPr>
          <a:xfrm>
            <a:off x="838200" y="1604865"/>
            <a:ext cx="10515600" cy="4888010"/>
          </a:xfrm>
        </p:spPr>
        <p:txBody>
          <a:bodyPr>
            <a:normAutofit fontScale="40000" lnSpcReduction="20000"/>
          </a:bodyPr>
          <a:lstStyle/>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 </a:t>
            </a:r>
            <a:r>
              <a:rPr lang="en-GB" sz="2800" b="0" i="0" u="none" strike="noStrike" cap="none" dirty="0" err="1">
                <a:solidFill>
                  <a:schemeClr val="dk1"/>
                </a:solidFill>
                <a:latin typeface="Gill Sans"/>
                <a:ea typeface="Gill Sans"/>
                <a:cs typeface="Gill Sans"/>
                <a:sym typeface="Gill Sans"/>
              </a:rPr>
              <a:t>Suchman</a:t>
            </a:r>
            <a:r>
              <a:rPr lang="en-GB" sz="2800" b="0" i="0" u="none" strike="noStrike" cap="none" dirty="0">
                <a:solidFill>
                  <a:schemeClr val="dk1"/>
                </a:solidFill>
                <a:latin typeface="Gill Sans"/>
                <a:ea typeface="Gill Sans"/>
                <a:cs typeface="Gill Sans"/>
                <a:sym typeface="Gill Sans"/>
              </a:rPr>
              <a:t>, M. C. (1995). Managing Legitimacy: Strategic and Institutional Approaches. Academy of Management Review, 20(3), 571–610.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/10.5465/amr.1995.9508080331</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2. Suzor, N., Van </a:t>
            </a:r>
            <a:r>
              <a:rPr lang="en-GB" sz="2800" b="0" i="0" u="none" strike="noStrike" cap="none" dirty="0" err="1">
                <a:solidFill>
                  <a:schemeClr val="dk1"/>
                </a:solidFill>
                <a:latin typeface="Gill Sans"/>
                <a:ea typeface="Gill Sans"/>
                <a:cs typeface="Gill Sans"/>
                <a:sym typeface="Gill Sans"/>
              </a:rPr>
              <a:t>Geelen</a:t>
            </a:r>
            <a:r>
              <a:rPr lang="en-GB" sz="2800" b="0" i="0" u="none" strike="noStrike" cap="none" dirty="0">
                <a:solidFill>
                  <a:schemeClr val="dk1"/>
                </a:solidFill>
                <a:latin typeface="Gill Sans"/>
                <a:ea typeface="Gill Sans"/>
                <a:cs typeface="Gill Sans"/>
                <a:sym typeface="Gill Sans"/>
              </a:rPr>
              <a:t>, T., &amp; Myers West, S. (2018). Evaluating the legitimacy of platform governance: A review of research and a shared research agenda. International Communication Gazette, 80(4), 385–400.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/10.1177/1748048518757142</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3. Van Leeuwen, T. (2007). Legitimation in discourse and communication. Discourse &amp; Communication, 1(1), 91–112.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/10.1177/1750481307071986</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4. </a:t>
            </a:r>
            <a:r>
              <a:rPr lang="en-GB" sz="2800" b="0" i="0" u="none" strike="noStrike" cap="none" dirty="0" err="1">
                <a:solidFill>
                  <a:schemeClr val="dk1"/>
                </a:solidFill>
                <a:latin typeface="Gill Sans"/>
                <a:ea typeface="Gill Sans"/>
                <a:cs typeface="Gill Sans"/>
                <a:sym typeface="Gill Sans"/>
              </a:rPr>
              <a:t>Bovens</a:t>
            </a:r>
            <a:r>
              <a:rPr lang="en-GB" sz="2800" b="0" i="0" u="none" strike="noStrike" cap="none" dirty="0">
                <a:solidFill>
                  <a:schemeClr val="dk1"/>
                </a:solidFill>
                <a:latin typeface="Gill Sans"/>
                <a:ea typeface="Gill Sans"/>
                <a:cs typeface="Gill Sans"/>
                <a:sym typeface="Gill Sans"/>
              </a:rPr>
              <a:t>, M. (2007). Analysing and Assessing Accountability: A Conceptual Framework. European Law Journal, 13(4), 447–468.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/10.1111/j.1468-0386.2007.00378.x</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5. Moss, G., &amp; Ford, H. (2020). How accountable are digital platforms? In W. Dutton (Ed.), A Research Agenda for Digital Politics (pp. 97–109). Edward Elgar Publishing.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/10.4337/9781789903096.00019</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6. Gillespie, T., </a:t>
            </a:r>
            <a:r>
              <a:rPr lang="en-GB" sz="2800" b="0" i="0" u="none" strike="noStrike" cap="none" dirty="0" err="1">
                <a:solidFill>
                  <a:schemeClr val="dk1"/>
                </a:solidFill>
                <a:latin typeface="Gill Sans"/>
                <a:ea typeface="Gill Sans"/>
                <a:cs typeface="Gill Sans"/>
                <a:sym typeface="Gill Sans"/>
              </a:rPr>
              <a:t>Aufderheide</a:t>
            </a:r>
            <a:r>
              <a:rPr lang="en-GB" sz="2800" b="0" i="0" u="none" strike="noStrike" cap="none" dirty="0">
                <a:solidFill>
                  <a:schemeClr val="dk1"/>
                </a:solidFill>
                <a:latin typeface="Gill Sans"/>
                <a:ea typeface="Gill Sans"/>
                <a:cs typeface="Gill Sans"/>
                <a:sym typeface="Gill Sans"/>
              </a:rPr>
              <a:t>, P., Carmi, E., Gerrard, Y., </a:t>
            </a:r>
            <a:r>
              <a:rPr lang="en-GB" sz="2800" b="0" i="0" u="none" strike="noStrike" cap="none" dirty="0" err="1">
                <a:solidFill>
                  <a:schemeClr val="dk1"/>
                </a:solidFill>
                <a:latin typeface="Gill Sans"/>
                <a:ea typeface="Gill Sans"/>
                <a:cs typeface="Gill Sans"/>
                <a:sym typeface="Gill Sans"/>
              </a:rPr>
              <a:t>Gorwa</a:t>
            </a:r>
            <a:r>
              <a:rPr lang="en-GB" sz="2800" b="0" i="0" u="none" strike="noStrike" cap="none" dirty="0">
                <a:solidFill>
                  <a:schemeClr val="dk1"/>
                </a:solidFill>
                <a:latin typeface="Gill Sans"/>
                <a:ea typeface="Gill Sans"/>
                <a:cs typeface="Gill Sans"/>
                <a:sym typeface="Gill Sans"/>
              </a:rPr>
              <a:t>, R., Matamoros-Fernández, A., Roberts, S. T., </a:t>
            </a:r>
            <a:r>
              <a:rPr lang="en-GB" sz="2800" b="0" i="0" u="none" strike="noStrike" cap="none" dirty="0" err="1">
                <a:solidFill>
                  <a:schemeClr val="dk1"/>
                </a:solidFill>
                <a:latin typeface="Gill Sans"/>
                <a:ea typeface="Gill Sans"/>
                <a:cs typeface="Gill Sans"/>
                <a:sym typeface="Gill Sans"/>
              </a:rPr>
              <a:t>Sinnreich</a:t>
            </a:r>
            <a:r>
              <a:rPr lang="en-GB" sz="2800" b="0" i="0" u="none" strike="noStrike" cap="none" dirty="0">
                <a:solidFill>
                  <a:schemeClr val="dk1"/>
                </a:solidFill>
                <a:latin typeface="Gill Sans"/>
                <a:ea typeface="Gill Sans"/>
                <a:cs typeface="Gill Sans"/>
                <a:sym typeface="Gill Sans"/>
              </a:rPr>
              <a:t>, A., &amp; West, S. M. (2020). Expanding the debate about content moderation: Scholarly research agendas for the coming policy debates. Internet Policy Review, 9(4).</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7. Napoli, P. M., &amp; Caplan, R. (2017). Why media companies insist they’re not media companies, why they’re wrong, and why it matters. First Monday, 22(5).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/10.5210/fm.v22i5.7051</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8. Roberts, S. T. (2019). Behind the Screen: Content Moderation in the Shadows of Social Media. Yale University Press.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/10.2307/j.ctvhrcz0v</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9. Gillespie, T. (2018). Custodians of the Internet: Platforms, Content Moderation, and the Hidden Decisions That Shape Social Media (Illustrated edition). Yale University Press.</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10. Tan, A. S. L., Lee, C., &amp; Chae, J. (2015). Exposure to Health (Mis)Information: Lagged Effects on Young Adults’ Health </a:t>
            </a:r>
            <a:r>
              <a:rPr lang="en-GB" sz="2800" b="0" i="0" u="none" strike="noStrike" cap="none" dirty="0" err="1">
                <a:solidFill>
                  <a:schemeClr val="dk1"/>
                </a:solidFill>
                <a:latin typeface="Gill Sans"/>
                <a:ea typeface="Gill Sans"/>
                <a:cs typeface="Gill Sans"/>
                <a:sym typeface="Gill Sans"/>
              </a:rPr>
              <a:t>Behaviors</a:t>
            </a:r>
            <a:r>
              <a:rPr lang="en-GB" sz="2800" b="0" i="0" u="none" strike="noStrike" cap="none" dirty="0">
                <a:solidFill>
                  <a:schemeClr val="dk1"/>
                </a:solidFill>
                <a:latin typeface="Gill Sans"/>
                <a:ea typeface="Gill Sans"/>
                <a:cs typeface="Gill Sans"/>
                <a:sym typeface="Gill Sans"/>
              </a:rPr>
              <a:t> and Potential Pathways. Journal of Communication, 65(4), 674–698.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/10.1111/jcom.12163</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11. Bode, L., &amp; </a:t>
            </a:r>
            <a:r>
              <a:rPr lang="en-GB" sz="2800" b="0" i="0" u="none" strike="noStrike" cap="none" dirty="0" err="1">
                <a:solidFill>
                  <a:schemeClr val="dk1"/>
                </a:solidFill>
                <a:latin typeface="Gill Sans"/>
                <a:ea typeface="Gill Sans"/>
                <a:cs typeface="Gill Sans"/>
                <a:sym typeface="Gill Sans"/>
              </a:rPr>
              <a:t>Vraga</a:t>
            </a:r>
            <a:r>
              <a:rPr lang="en-GB" sz="2800" b="0" i="0" u="none" strike="noStrike" cap="none" dirty="0">
                <a:solidFill>
                  <a:schemeClr val="dk1"/>
                </a:solidFill>
                <a:latin typeface="Gill Sans"/>
                <a:ea typeface="Gill Sans"/>
                <a:cs typeface="Gill Sans"/>
                <a:sym typeface="Gill Sans"/>
              </a:rPr>
              <a:t>, E. K. (2015). In Related News, That Was Wrong: The Correction of Misinformation Through Related Stories Functionality in Social Media. Journal of Communication, 65(4), 619–638.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/10.1111/jcom.12166</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12. Clayton, K., Blair, S., </a:t>
            </a:r>
            <a:r>
              <a:rPr lang="en-GB" sz="2800" b="0" i="0" u="none" strike="noStrike" cap="none" dirty="0" err="1">
                <a:solidFill>
                  <a:schemeClr val="dk1"/>
                </a:solidFill>
                <a:latin typeface="Gill Sans"/>
                <a:ea typeface="Gill Sans"/>
                <a:cs typeface="Gill Sans"/>
                <a:sym typeface="Gill Sans"/>
              </a:rPr>
              <a:t>Busam</a:t>
            </a:r>
            <a:r>
              <a:rPr lang="en-GB" sz="2800" b="0" i="0" u="none" strike="noStrike" cap="none" dirty="0">
                <a:solidFill>
                  <a:schemeClr val="dk1"/>
                </a:solidFill>
                <a:latin typeface="Gill Sans"/>
                <a:ea typeface="Gill Sans"/>
                <a:cs typeface="Gill Sans"/>
                <a:sym typeface="Gill Sans"/>
              </a:rPr>
              <a:t>, J. A., …&amp; </a:t>
            </a:r>
            <a:r>
              <a:rPr lang="en-GB" sz="2800" b="0" i="0" u="none" strike="noStrike" cap="none" dirty="0" err="1">
                <a:solidFill>
                  <a:schemeClr val="dk1"/>
                </a:solidFill>
                <a:latin typeface="Gill Sans"/>
                <a:ea typeface="Gill Sans"/>
                <a:cs typeface="Gill Sans"/>
                <a:sym typeface="Gill Sans"/>
              </a:rPr>
              <a:t>Nyhan</a:t>
            </a:r>
            <a:r>
              <a:rPr lang="en-GB" sz="2800" b="0" i="0" u="none" strike="noStrike" cap="none" dirty="0">
                <a:solidFill>
                  <a:schemeClr val="dk1"/>
                </a:solidFill>
                <a:latin typeface="Gill Sans"/>
                <a:ea typeface="Gill Sans"/>
                <a:cs typeface="Gill Sans"/>
                <a:sym typeface="Gill Sans"/>
              </a:rPr>
              <a:t>, B. (2020). Real Solutions for Fake News? Measuring the Effectiveness of General Warnings and Fact-Check Tags in Reducing Belief in False Stories on Social Media. Political </a:t>
            </a:r>
            <a:r>
              <a:rPr lang="en-GB" sz="2800" b="0" i="0" u="none" strike="noStrike" cap="none" dirty="0" err="1">
                <a:solidFill>
                  <a:schemeClr val="dk1"/>
                </a:solidFill>
                <a:latin typeface="Gill Sans"/>
                <a:ea typeface="Gill Sans"/>
                <a:cs typeface="Gill Sans"/>
                <a:sym typeface="Gill Sans"/>
              </a:rPr>
              <a:t>Behavior</a:t>
            </a:r>
            <a:r>
              <a:rPr lang="en-GB" sz="2800" b="0" i="0" u="none" strike="noStrike" cap="none" dirty="0">
                <a:solidFill>
                  <a:schemeClr val="dk1"/>
                </a:solidFill>
                <a:latin typeface="Gill Sans"/>
                <a:ea typeface="Gill Sans"/>
                <a:cs typeface="Gill Sans"/>
                <a:sym typeface="Gill Sans"/>
              </a:rPr>
              <a:t>, 42(4), 1073–1095.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/10.1007/s11109-019-09533-0</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13. </a:t>
            </a:r>
            <a:r>
              <a:rPr lang="en-GB" sz="2800" b="0" i="0" u="none" strike="noStrike" cap="none" dirty="0" err="1">
                <a:solidFill>
                  <a:schemeClr val="dk1"/>
                </a:solidFill>
                <a:latin typeface="Gill Sans"/>
                <a:ea typeface="Gill Sans"/>
                <a:cs typeface="Gill Sans"/>
                <a:sym typeface="Gill Sans"/>
              </a:rPr>
              <a:t>Gorwa</a:t>
            </a:r>
            <a:r>
              <a:rPr lang="en-GB" sz="2800" b="0" i="0" u="none" strike="noStrike" cap="none" dirty="0">
                <a:solidFill>
                  <a:schemeClr val="dk1"/>
                </a:solidFill>
                <a:latin typeface="Gill Sans"/>
                <a:ea typeface="Gill Sans"/>
                <a:cs typeface="Gill Sans"/>
                <a:sym typeface="Gill Sans"/>
              </a:rPr>
              <a:t>, R., </a:t>
            </a:r>
            <a:r>
              <a:rPr lang="en-GB" sz="2800" b="0" i="0" u="none" strike="noStrike" cap="none" dirty="0" err="1">
                <a:solidFill>
                  <a:schemeClr val="dk1"/>
                </a:solidFill>
                <a:latin typeface="Gill Sans"/>
                <a:ea typeface="Gill Sans"/>
                <a:cs typeface="Gill Sans"/>
                <a:sym typeface="Gill Sans"/>
              </a:rPr>
              <a:t>Binns</a:t>
            </a:r>
            <a:r>
              <a:rPr lang="en-GB" sz="2800" b="0" i="0" u="none" strike="noStrike" cap="none" dirty="0">
                <a:solidFill>
                  <a:schemeClr val="dk1"/>
                </a:solidFill>
                <a:latin typeface="Gill Sans"/>
                <a:ea typeface="Gill Sans"/>
                <a:cs typeface="Gill Sans"/>
                <a:sym typeface="Gill Sans"/>
              </a:rPr>
              <a:t>, R., &amp; Katzenbach, C. (2020). Algorithmic content moderation: Technical and political challenges in the automation of platform governance. Big Data &amp; Society, 7(1), 2053951719897945.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/10.1177/2053951719897945</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14. Ananny, M. (2018). The Partnership Press: Lessons for Platform-Publisher Collaborations as Facebook and News Outlets Team to Fight Misinformation [A Tow/Knight Report]. Tow </a:t>
            </a:r>
            <a:r>
              <a:rPr lang="en-GB" sz="2800" b="0" i="0" u="none" strike="noStrike" cap="none" dirty="0" err="1">
                <a:solidFill>
                  <a:schemeClr val="dk1"/>
                </a:solidFill>
                <a:latin typeface="Gill Sans"/>
                <a:ea typeface="Gill Sans"/>
                <a:cs typeface="Gill Sans"/>
                <a:sym typeface="Gill Sans"/>
              </a:rPr>
              <a:t>Center</a:t>
            </a:r>
            <a:r>
              <a:rPr lang="en-GB" sz="2800" b="0" i="0" u="none" strike="noStrike" cap="none" dirty="0">
                <a:solidFill>
                  <a:schemeClr val="dk1"/>
                </a:solidFill>
                <a:latin typeface="Gill Sans"/>
                <a:ea typeface="Gill Sans"/>
                <a:cs typeface="Gill Sans"/>
                <a:sym typeface="Gill Sans"/>
              </a:rPr>
              <a:t> for Digital Journalism, Columbia University.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/10.7916/D85B1JG9</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15. </a:t>
            </a:r>
            <a:r>
              <a:rPr lang="en-GB" sz="2800" b="0" i="0" u="none" strike="noStrike" cap="none" dirty="0" err="1">
                <a:solidFill>
                  <a:schemeClr val="dk1"/>
                </a:solidFill>
                <a:latin typeface="Gill Sans"/>
                <a:ea typeface="Gill Sans"/>
                <a:cs typeface="Gill Sans"/>
                <a:sym typeface="Gill Sans"/>
              </a:rPr>
              <a:t>Vosoughi</a:t>
            </a:r>
            <a:r>
              <a:rPr lang="en-GB" sz="2800" b="0" i="0" u="none" strike="noStrike" cap="none" dirty="0">
                <a:solidFill>
                  <a:schemeClr val="dk1"/>
                </a:solidFill>
                <a:latin typeface="Gill Sans"/>
                <a:ea typeface="Gill Sans"/>
                <a:cs typeface="Gill Sans"/>
                <a:sym typeface="Gill Sans"/>
              </a:rPr>
              <a:t>, S., Roy, D., &amp; Aral, S. (2018). The spread of true and false news online. Science, 359(6380), 1146–1151.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/10.1126/science.aap9559</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16. Funke, D. (2019, February 28). On Facebook, health misinformation is king. And it’s a global problem. Poynter. https://</a:t>
            </a:r>
            <a:r>
              <a:rPr lang="en-GB" sz="2800" b="0" i="0" u="none" strike="noStrike" cap="none" dirty="0" err="1">
                <a:solidFill>
                  <a:schemeClr val="dk1"/>
                </a:solidFill>
                <a:latin typeface="Gill Sans"/>
                <a:ea typeface="Gill Sans"/>
                <a:cs typeface="Gill Sans"/>
                <a:sym typeface="Gill Sans"/>
              </a:rPr>
              <a:t>www.poynter.org</a:t>
            </a:r>
            <a:r>
              <a:rPr lang="en-GB" sz="2800" b="0" i="0" u="none" strike="noStrike" cap="none" dirty="0">
                <a:solidFill>
                  <a:schemeClr val="dk1"/>
                </a:solidFill>
                <a:latin typeface="Gill Sans"/>
                <a:ea typeface="Gill Sans"/>
                <a:cs typeface="Gill Sans"/>
                <a:sym typeface="Gill Sans"/>
              </a:rPr>
              <a:t>/fact-checking/2019/on-facebook-health-misinformation-is-king-and-its-a-global-problem/</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17. Ananny, M., &amp; Gillespie, T. (2018). Public Platforms: Beyond the Cycle of Shocks and Exceptions. In A. Shaw &amp; D. T. Scott (Eds.), Interventions: Communication research and practice. Peter Lang.</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18. </a:t>
            </a:r>
            <a:r>
              <a:rPr lang="en-GB" sz="2800" b="0" i="0" u="none" strike="noStrike" cap="none" dirty="0" err="1">
                <a:solidFill>
                  <a:schemeClr val="dk1"/>
                </a:solidFill>
                <a:latin typeface="Gill Sans"/>
                <a:ea typeface="Gill Sans"/>
                <a:cs typeface="Gill Sans"/>
                <a:sym typeface="Gill Sans"/>
              </a:rPr>
              <a:t>Bossetta</a:t>
            </a:r>
            <a:r>
              <a:rPr lang="en-GB" sz="2800" b="0" i="0" u="none" strike="noStrike" cap="none" dirty="0">
                <a:solidFill>
                  <a:schemeClr val="dk1"/>
                </a:solidFill>
                <a:latin typeface="Gill Sans"/>
                <a:ea typeface="Gill Sans"/>
                <a:cs typeface="Gill Sans"/>
                <a:sym typeface="Gill Sans"/>
              </a:rPr>
              <a:t>, M. (2020). Scandalous Design: How Social Media Platforms’ Responses to Scandal Impacts Campaigns and Elections. Social Media + Society, 6(2), 2056305120924777.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/10.1177/2056305120924777</a:t>
            </a: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19. </a:t>
            </a:r>
            <a:r>
              <a:rPr lang="en-GB" sz="2800" b="0" i="0" u="none" strike="noStrike" cap="none" dirty="0" err="1">
                <a:solidFill>
                  <a:schemeClr val="dk1"/>
                </a:solidFill>
                <a:latin typeface="Gill Sans"/>
                <a:ea typeface="Gill Sans"/>
                <a:cs typeface="Gill Sans"/>
                <a:sym typeface="Gill Sans"/>
              </a:rPr>
              <a:t>Gorwa</a:t>
            </a:r>
            <a:r>
              <a:rPr lang="en-GB" sz="2800" b="0" i="0" u="none" strike="noStrike" cap="none" dirty="0">
                <a:solidFill>
                  <a:schemeClr val="dk1"/>
                </a:solidFill>
                <a:latin typeface="Gill Sans"/>
                <a:ea typeface="Gill Sans"/>
                <a:cs typeface="Gill Sans"/>
                <a:sym typeface="Gill Sans"/>
              </a:rPr>
              <a:t>, R. (2019). The platform governance triangle: Conceptualising the informal regulation of online content. </a:t>
            </a:r>
            <a:r>
              <a:rPr lang="en-GB" sz="2800" b="0" i="0" u="none" strike="noStrike" cap="none" dirty="0" err="1">
                <a:solidFill>
                  <a:schemeClr val="dk1"/>
                </a:solidFill>
                <a:latin typeface="Gill Sans"/>
                <a:ea typeface="Gill Sans"/>
                <a:cs typeface="Gill Sans"/>
                <a:sym typeface="Gill Sans"/>
              </a:rPr>
              <a:t>SocArXiv</a:t>
            </a:r>
            <a:r>
              <a:rPr lang="en-GB" sz="2800" b="0" i="0" u="none" strike="noStrike" cap="none" dirty="0">
                <a:solidFill>
                  <a:schemeClr val="dk1"/>
                </a:solidFill>
                <a:latin typeface="Gill Sans"/>
                <a:ea typeface="Gill Sans"/>
                <a:cs typeface="Gill Sans"/>
                <a:sym typeface="Gill Sans"/>
              </a:rPr>
              <a:t>.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/10.31235/</a:t>
            </a:r>
            <a:r>
              <a:rPr lang="en-GB" sz="2800" b="0" i="0" u="none" strike="noStrike" cap="none" dirty="0" err="1">
                <a:solidFill>
                  <a:schemeClr val="dk1"/>
                </a:solidFill>
                <a:latin typeface="Gill Sans"/>
                <a:ea typeface="Gill Sans"/>
                <a:cs typeface="Gill Sans"/>
                <a:sym typeface="Gill Sans"/>
              </a:rPr>
              <a:t>osf.io</a:t>
            </a:r>
            <a:r>
              <a:rPr lang="en-GB" sz="2800" b="0" i="0" u="none" strike="noStrike" cap="none" dirty="0">
                <a:solidFill>
                  <a:schemeClr val="dk1"/>
                </a:solidFill>
                <a:latin typeface="Gill Sans"/>
                <a:ea typeface="Gill Sans"/>
                <a:cs typeface="Gill Sans"/>
                <a:sym typeface="Gill Sans"/>
              </a:rPr>
              <a:t>/</a:t>
            </a:r>
            <a:r>
              <a:rPr lang="en-GB" sz="2800" b="0" i="0" u="none" strike="noStrike" cap="none" dirty="0" err="1">
                <a:solidFill>
                  <a:schemeClr val="dk1"/>
                </a:solidFill>
                <a:latin typeface="Gill Sans"/>
                <a:ea typeface="Gill Sans"/>
                <a:cs typeface="Gill Sans"/>
                <a:sym typeface="Gill Sans"/>
              </a:rPr>
              <a:t>tgnrj</a:t>
            </a:r>
            <a:endParaRPr lang="en-GB" sz="2800" b="0" i="0" u="none" strike="noStrike" cap="none"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C00000"/>
              </a:buClr>
              <a:buSzPct val="76715"/>
              <a:buFont typeface="Noto Sans Symbols"/>
              <a:buNone/>
            </a:pPr>
            <a:r>
              <a:rPr lang="en-GB" sz="2800" b="0" i="0" u="none" strike="noStrike" cap="none" dirty="0">
                <a:solidFill>
                  <a:schemeClr val="dk1"/>
                </a:solidFill>
                <a:latin typeface="Gill Sans"/>
                <a:ea typeface="Gill Sans"/>
                <a:cs typeface="Gill Sans"/>
                <a:sym typeface="Gill Sans"/>
              </a:rPr>
              <a:t>20. </a:t>
            </a:r>
            <a:r>
              <a:rPr lang="en-GB" sz="2800" b="0" i="0" u="none" strike="noStrike" cap="none" dirty="0" err="1">
                <a:solidFill>
                  <a:schemeClr val="dk1"/>
                </a:solidFill>
                <a:latin typeface="Gill Sans"/>
                <a:ea typeface="Gill Sans"/>
                <a:cs typeface="Gill Sans"/>
                <a:sym typeface="Gill Sans"/>
              </a:rPr>
              <a:t>Riedl</a:t>
            </a:r>
            <a:r>
              <a:rPr lang="en-GB" sz="2800" b="0" i="0" u="none" strike="noStrike" cap="none" dirty="0">
                <a:solidFill>
                  <a:schemeClr val="dk1"/>
                </a:solidFill>
                <a:latin typeface="Gill Sans"/>
                <a:ea typeface="Gill Sans"/>
                <a:cs typeface="Gill Sans"/>
                <a:sym typeface="Gill Sans"/>
              </a:rPr>
              <a:t>, M. J., </a:t>
            </a:r>
            <a:r>
              <a:rPr lang="en-GB" sz="2800" b="0" i="0" u="none" strike="noStrike" cap="none" dirty="0" err="1">
                <a:solidFill>
                  <a:schemeClr val="dk1"/>
                </a:solidFill>
                <a:latin typeface="Gill Sans"/>
                <a:ea typeface="Gill Sans"/>
                <a:cs typeface="Gill Sans"/>
                <a:sym typeface="Gill Sans"/>
              </a:rPr>
              <a:t>Naab</a:t>
            </a:r>
            <a:r>
              <a:rPr lang="en-GB" sz="2800" b="0" i="0" u="none" strike="noStrike" cap="none" dirty="0">
                <a:solidFill>
                  <a:schemeClr val="dk1"/>
                </a:solidFill>
                <a:latin typeface="Gill Sans"/>
                <a:ea typeface="Gill Sans"/>
                <a:cs typeface="Gill Sans"/>
                <a:sym typeface="Gill Sans"/>
              </a:rPr>
              <a:t>, T. K., </a:t>
            </a:r>
            <a:r>
              <a:rPr lang="en-GB" sz="2800" b="0" i="0" u="none" strike="noStrike" cap="none" dirty="0" err="1">
                <a:solidFill>
                  <a:schemeClr val="dk1"/>
                </a:solidFill>
                <a:latin typeface="Gill Sans"/>
                <a:ea typeface="Gill Sans"/>
                <a:cs typeface="Gill Sans"/>
                <a:sym typeface="Gill Sans"/>
              </a:rPr>
              <a:t>Masullo</a:t>
            </a:r>
            <a:r>
              <a:rPr lang="en-GB" sz="2800" b="0" i="0" u="none" strike="noStrike" cap="none" dirty="0">
                <a:solidFill>
                  <a:schemeClr val="dk1"/>
                </a:solidFill>
                <a:latin typeface="Gill Sans"/>
                <a:ea typeface="Gill Sans"/>
                <a:cs typeface="Gill Sans"/>
                <a:sym typeface="Gill Sans"/>
              </a:rPr>
              <a:t>, G. M., </a:t>
            </a:r>
            <a:r>
              <a:rPr lang="en-GB" sz="2800" b="0" i="0" u="none" strike="noStrike" cap="none" dirty="0" err="1">
                <a:solidFill>
                  <a:schemeClr val="dk1"/>
                </a:solidFill>
                <a:latin typeface="Gill Sans"/>
                <a:ea typeface="Gill Sans"/>
                <a:cs typeface="Gill Sans"/>
                <a:sym typeface="Gill Sans"/>
              </a:rPr>
              <a:t>Jost</a:t>
            </a:r>
            <a:r>
              <a:rPr lang="en-GB" sz="2800" b="0" i="0" u="none" strike="noStrike" cap="none" dirty="0">
                <a:solidFill>
                  <a:schemeClr val="dk1"/>
                </a:solidFill>
                <a:latin typeface="Gill Sans"/>
                <a:ea typeface="Gill Sans"/>
                <a:cs typeface="Gill Sans"/>
                <a:sym typeface="Gill Sans"/>
              </a:rPr>
              <a:t>, P., &amp; </a:t>
            </a:r>
            <a:r>
              <a:rPr lang="en-GB" sz="2800" b="0" i="0" u="none" strike="noStrike" cap="none" dirty="0" err="1">
                <a:solidFill>
                  <a:schemeClr val="dk1"/>
                </a:solidFill>
                <a:latin typeface="Gill Sans"/>
                <a:ea typeface="Gill Sans"/>
                <a:cs typeface="Gill Sans"/>
                <a:sym typeface="Gill Sans"/>
              </a:rPr>
              <a:t>Ziegele</a:t>
            </a:r>
            <a:r>
              <a:rPr lang="en-GB" sz="2800" b="0" i="0" u="none" strike="noStrike" cap="none" dirty="0">
                <a:solidFill>
                  <a:schemeClr val="dk1"/>
                </a:solidFill>
                <a:latin typeface="Gill Sans"/>
                <a:ea typeface="Gill Sans"/>
                <a:cs typeface="Gill Sans"/>
                <a:sym typeface="Gill Sans"/>
              </a:rPr>
              <a:t>, M. (2021). Who is responsible for interventions against problematic comments? Comparing user attitudes in Germany and the United States. Policy &amp; Internet, 13(3), 433–451. https://</a:t>
            </a:r>
            <a:r>
              <a:rPr lang="en-GB" sz="2800" b="0" i="0" u="none" strike="noStrike" cap="none" dirty="0" err="1">
                <a:solidFill>
                  <a:schemeClr val="dk1"/>
                </a:solidFill>
                <a:latin typeface="Gill Sans"/>
                <a:ea typeface="Gill Sans"/>
                <a:cs typeface="Gill Sans"/>
                <a:sym typeface="Gill Sans"/>
              </a:rPr>
              <a:t>doi.org</a:t>
            </a:r>
            <a:r>
              <a:rPr lang="en-GB" sz="2800" b="0" i="0" u="none" strike="noStrike" cap="none" dirty="0">
                <a:solidFill>
                  <a:schemeClr val="dk1"/>
                </a:solidFill>
                <a:latin typeface="Gill Sans"/>
                <a:ea typeface="Gill Sans"/>
                <a:cs typeface="Gill Sans"/>
                <a:sym typeface="Gill Sans"/>
              </a:rPr>
              <a:t>/10.1002/poi3.257</a:t>
            </a:r>
          </a:p>
        </p:txBody>
      </p:sp>
    </p:spTree>
    <p:extLst>
      <p:ext uri="{BB962C8B-B14F-4D97-AF65-F5344CB8AC3E}">
        <p14:creationId xmlns:p14="http://schemas.microsoft.com/office/powerpoint/2010/main" val="386853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5"/>
          <p:cNvSpPr/>
          <p:nvPr/>
        </p:nvSpPr>
        <p:spPr>
          <a:xfrm>
            <a:off x="0" y="0"/>
            <a:ext cx="12192000" cy="6858000"/>
          </a:xfrm>
          <a:prstGeom prst="rect">
            <a:avLst/>
          </a:prstGeom>
          <a:solidFill>
            <a:srgbClr val="FFE4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15"/>
          <p:cNvSpPr txBox="1">
            <a:spLocks noGrp="1"/>
          </p:cNvSpPr>
          <p:nvPr>
            <p:ph type="title"/>
          </p:nvPr>
        </p:nvSpPr>
        <p:spPr>
          <a:xfrm>
            <a:off x="831850" y="1928814"/>
            <a:ext cx="10515600" cy="17192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7200"/>
              <a:buFont typeface="Gill Sans"/>
              <a:buNone/>
            </a:pPr>
            <a:r>
              <a:rPr lang="fi-FI" b="1" dirty="0">
                <a:latin typeface="Oswald"/>
                <a:ea typeface="Oswald"/>
                <a:cs typeface="Oswald"/>
                <a:sym typeface="Oswald"/>
              </a:rPr>
              <a:t>THANK YOU</a:t>
            </a:r>
            <a:endParaRPr sz="7200" dirty="0"/>
          </a:p>
        </p:txBody>
      </p:sp>
      <p:sp>
        <p:nvSpPr>
          <p:cNvPr id="278" name="Google Shape;278;p15"/>
          <p:cNvSpPr txBox="1">
            <a:spLocks noGrp="1"/>
          </p:cNvSpPr>
          <p:nvPr>
            <p:ph type="body" idx="1"/>
          </p:nvPr>
        </p:nvSpPr>
        <p:spPr>
          <a:xfrm>
            <a:off x="831850" y="3992225"/>
            <a:ext cx="10753800" cy="1500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fi-FI" sz="3083" dirty="0">
                <a:latin typeface="Oswald"/>
                <a:ea typeface="Oswald"/>
                <a:cs typeface="Oswald"/>
                <a:sym typeface="Oswald"/>
              </a:rPr>
              <a:t>MAPS -</a:t>
            </a:r>
            <a:r>
              <a:rPr lang="fi-FI" sz="3083" dirty="0">
                <a:solidFill>
                  <a:srgbClr val="C00000"/>
                </a:solidFill>
                <a:latin typeface="Oswald"/>
                <a:ea typeface="Oswald"/>
                <a:cs typeface="Oswald"/>
                <a:sym typeface="Oswald"/>
              </a:rPr>
              <a:t> </a:t>
            </a:r>
            <a:r>
              <a:rPr lang="fi-FI" sz="3083" dirty="0" err="1">
                <a:solidFill>
                  <a:srgbClr val="C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https</a:t>
            </a:r>
            <a:r>
              <a:rPr lang="fi-FI" sz="3083" dirty="0">
                <a:solidFill>
                  <a:srgbClr val="C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a:t>
            </a:r>
            <a:r>
              <a:rPr lang="fi-FI" sz="3083" dirty="0" err="1">
                <a:solidFill>
                  <a:srgbClr val="C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blogs.helsinki.fi</a:t>
            </a:r>
            <a:r>
              <a:rPr lang="fi-FI" sz="3083" dirty="0">
                <a:solidFill>
                  <a:srgbClr val="C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a:t>
            </a:r>
            <a:r>
              <a:rPr lang="fi-FI" sz="3083" dirty="0" err="1">
                <a:solidFill>
                  <a:srgbClr val="C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mapsproject</a:t>
            </a:r>
            <a:r>
              <a:rPr lang="fi-FI" sz="3083" dirty="0">
                <a:solidFill>
                  <a:srgbClr val="C00000"/>
                </a:solidFill>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7" name="Google Shape;117;g138d99ef71f_0_12"/>
          <p:cNvPicPr preferRelativeResize="0"/>
          <p:nvPr/>
        </p:nvPicPr>
        <p:blipFill>
          <a:blip r:embed="rId3">
            <a:alphaModFix/>
          </a:blip>
          <a:stretch>
            <a:fillRect/>
          </a:stretch>
        </p:blipFill>
        <p:spPr>
          <a:xfrm>
            <a:off x="8103473" y="301160"/>
            <a:ext cx="3675425" cy="5192050"/>
          </a:xfrm>
          <a:prstGeom prst="rect">
            <a:avLst/>
          </a:prstGeom>
          <a:ln>
            <a:noFill/>
          </a:ln>
          <a:effectLst>
            <a:outerShdw blurRad="292100" dist="139700" dir="2700000" algn="tl" rotWithShape="0">
              <a:srgbClr val="333333">
                <a:alpha val="65000"/>
              </a:srgbClr>
            </a:outerShdw>
          </a:effectLst>
        </p:spPr>
      </p:pic>
      <p:pic>
        <p:nvPicPr>
          <p:cNvPr id="118" name="Google Shape;118;g138d99ef71f_0_12"/>
          <p:cNvPicPr preferRelativeResize="0"/>
          <p:nvPr/>
        </p:nvPicPr>
        <p:blipFill>
          <a:blip r:embed="rId4">
            <a:alphaModFix/>
          </a:blip>
          <a:stretch>
            <a:fillRect/>
          </a:stretch>
        </p:blipFill>
        <p:spPr>
          <a:xfrm>
            <a:off x="203500" y="3364100"/>
            <a:ext cx="3675425" cy="1449237"/>
          </a:xfrm>
          <a:prstGeom prst="rect">
            <a:avLst/>
          </a:prstGeom>
          <a:ln>
            <a:noFill/>
          </a:ln>
          <a:effectLst>
            <a:outerShdw blurRad="292100" dist="139700" dir="2700000" algn="tl" rotWithShape="0">
              <a:srgbClr val="333333">
                <a:alpha val="65000"/>
              </a:srgbClr>
            </a:outerShdw>
          </a:effectLst>
        </p:spPr>
      </p:pic>
      <p:pic>
        <p:nvPicPr>
          <p:cNvPr id="119" name="Google Shape;119;g138d99ef71f_0_12"/>
          <p:cNvPicPr preferRelativeResize="0"/>
          <p:nvPr/>
        </p:nvPicPr>
        <p:blipFill>
          <a:blip r:embed="rId5">
            <a:alphaModFix/>
          </a:blip>
          <a:stretch>
            <a:fillRect/>
          </a:stretch>
        </p:blipFill>
        <p:spPr>
          <a:xfrm>
            <a:off x="203500" y="5271517"/>
            <a:ext cx="4887451" cy="1260375"/>
          </a:xfrm>
          <a:prstGeom prst="rect">
            <a:avLst/>
          </a:prstGeom>
          <a:ln>
            <a:noFill/>
          </a:ln>
          <a:effectLst>
            <a:outerShdw blurRad="292100" dist="139700" dir="2700000" algn="tl" rotWithShape="0">
              <a:srgbClr val="333333">
                <a:alpha val="65000"/>
              </a:srgbClr>
            </a:outerShdw>
          </a:effectLst>
        </p:spPr>
      </p:pic>
      <p:pic>
        <p:nvPicPr>
          <p:cNvPr id="120" name="Google Shape;120;g138d99ef71f_0_12"/>
          <p:cNvPicPr preferRelativeResize="0"/>
          <p:nvPr/>
        </p:nvPicPr>
        <p:blipFill>
          <a:blip r:embed="rId6">
            <a:alphaModFix/>
          </a:blip>
          <a:stretch>
            <a:fillRect/>
          </a:stretch>
        </p:blipFill>
        <p:spPr>
          <a:xfrm>
            <a:off x="4153486" y="3364100"/>
            <a:ext cx="3675426" cy="1366043"/>
          </a:xfrm>
          <a:prstGeom prst="rect">
            <a:avLst/>
          </a:prstGeom>
          <a:ln>
            <a:noFill/>
          </a:ln>
          <a:effectLst>
            <a:outerShdw blurRad="292100" dist="139700" dir="2700000" algn="tl" rotWithShape="0">
              <a:srgbClr val="333333">
                <a:alpha val="65000"/>
              </a:srgbClr>
            </a:outerShdw>
          </a:effectLst>
        </p:spPr>
      </p:pic>
      <p:pic>
        <p:nvPicPr>
          <p:cNvPr id="121" name="Google Shape;121;g138d99ef71f_0_12"/>
          <p:cNvPicPr preferRelativeResize="0"/>
          <p:nvPr/>
        </p:nvPicPr>
        <p:blipFill>
          <a:blip r:embed="rId7">
            <a:alphaModFix/>
          </a:blip>
          <a:stretch>
            <a:fillRect/>
          </a:stretch>
        </p:blipFill>
        <p:spPr>
          <a:xfrm>
            <a:off x="5713950" y="5610950"/>
            <a:ext cx="6064951" cy="925475"/>
          </a:xfrm>
          <a:prstGeom prst="rect">
            <a:avLst/>
          </a:prstGeom>
          <a:ln>
            <a:noFill/>
          </a:ln>
          <a:effectLst>
            <a:outerShdw blurRad="292100" dist="139700" dir="2700000" algn="tl" rotWithShape="0">
              <a:srgbClr val="333333">
                <a:alpha val="65000"/>
              </a:srgbClr>
            </a:outerShdw>
          </a:effectLst>
        </p:spPr>
      </p:pic>
      <p:pic>
        <p:nvPicPr>
          <p:cNvPr id="122" name="Google Shape;122;g138d99ef71f_0_12"/>
          <p:cNvPicPr preferRelativeResize="0"/>
          <p:nvPr/>
        </p:nvPicPr>
        <p:blipFill>
          <a:blip r:embed="rId8">
            <a:alphaModFix/>
          </a:blip>
          <a:stretch>
            <a:fillRect/>
          </a:stretch>
        </p:blipFill>
        <p:spPr>
          <a:xfrm>
            <a:off x="4159620" y="2106749"/>
            <a:ext cx="3669292" cy="980936"/>
          </a:xfrm>
          <a:prstGeom prst="rect">
            <a:avLst/>
          </a:prstGeom>
          <a:ln>
            <a:noFill/>
          </a:ln>
          <a:effectLst>
            <a:outerShdw blurRad="292100" dist="139700" dir="2700000" algn="tl" rotWithShape="0">
              <a:srgbClr val="333333">
                <a:alpha val="65000"/>
              </a:srgbClr>
            </a:outerShdw>
          </a:effectLst>
        </p:spPr>
      </p:pic>
      <p:pic>
        <p:nvPicPr>
          <p:cNvPr id="123" name="Google Shape;123;g138d99ef71f_0_12"/>
          <p:cNvPicPr preferRelativeResize="0"/>
          <p:nvPr/>
        </p:nvPicPr>
        <p:blipFill>
          <a:blip r:embed="rId9">
            <a:alphaModFix/>
          </a:blip>
          <a:stretch>
            <a:fillRect/>
          </a:stretch>
        </p:blipFill>
        <p:spPr>
          <a:xfrm>
            <a:off x="270537" y="2106749"/>
            <a:ext cx="3541349" cy="1056670"/>
          </a:xfrm>
          <a:prstGeom prst="rect">
            <a:avLst/>
          </a:prstGeom>
          <a:ln>
            <a:noFill/>
          </a:ln>
          <a:effectLst>
            <a:outerShdw blurRad="292100" dist="139700" dir="2700000" algn="tl" rotWithShape="0">
              <a:srgbClr val="333333">
                <a:alpha val="65000"/>
              </a:srgbClr>
            </a:outerShdw>
          </a:effectLst>
        </p:spPr>
      </p:pic>
      <p:sp>
        <p:nvSpPr>
          <p:cNvPr id="124" name="Google Shape;124;g138d99ef71f_0_12"/>
          <p:cNvSpPr txBox="1">
            <a:spLocks noGrp="1"/>
          </p:cNvSpPr>
          <p:nvPr>
            <p:ph type="title"/>
          </p:nvPr>
        </p:nvSpPr>
        <p:spPr>
          <a:xfrm>
            <a:off x="531875" y="326108"/>
            <a:ext cx="4193100" cy="1294500"/>
          </a:xfrm>
          <a:prstGeom prst="rect">
            <a:avLst/>
          </a:prstGeom>
          <a:noFill/>
          <a:ln>
            <a:noFill/>
          </a:ln>
        </p:spPr>
        <p:txBody>
          <a:bodyPr spcFirstLastPara="1" wrap="square" lIns="121900" tIns="121900" rIns="121900" bIns="121900" anchor="ctr" anchorCtr="0">
            <a:normAutofit/>
          </a:bodyPr>
          <a:lstStyle/>
          <a:p>
            <a:pPr marL="0" lvl="0" indent="0" algn="l" rtl="0">
              <a:lnSpc>
                <a:spcPct val="90000"/>
              </a:lnSpc>
              <a:spcBef>
                <a:spcPts val="0"/>
              </a:spcBef>
              <a:spcAft>
                <a:spcPts val="0"/>
              </a:spcAft>
              <a:buSzPts val="1900"/>
              <a:buNone/>
            </a:pPr>
            <a:r>
              <a:rPr lang="fi-FI" sz="3666" b="1" dirty="0">
                <a:latin typeface="Oswald"/>
                <a:ea typeface="Oswald"/>
                <a:cs typeface="Oswald"/>
                <a:sym typeface="Oswald"/>
              </a:rPr>
              <a:t>PLATFORMS AND RESPONSIBILITY</a:t>
            </a:r>
            <a:endParaRPr sz="3666" b="1" dirty="0">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500bea54a_7_0"/>
          <p:cNvSpPr txBox="1">
            <a:spLocks noGrp="1"/>
          </p:cNvSpPr>
          <p:nvPr>
            <p:ph type="title"/>
          </p:nvPr>
        </p:nvSpPr>
        <p:spPr>
          <a:xfrm>
            <a:off x="395697" y="569600"/>
            <a:ext cx="10219500" cy="1108500"/>
          </a:xfrm>
          <a:prstGeom prst="rect">
            <a:avLst/>
          </a:prstGeom>
          <a:noFill/>
          <a:ln>
            <a:noFill/>
          </a:ln>
        </p:spPr>
        <p:txBody>
          <a:bodyPr spcFirstLastPara="1" wrap="square" lIns="121900" tIns="121900" rIns="121900" bIns="121900" anchor="ctr" anchorCtr="0">
            <a:noAutofit/>
          </a:bodyPr>
          <a:lstStyle/>
          <a:p>
            <a:pPr marL="0" lvl="0" indent="0">
              <a:spcBef>
                <a:spcPct val="0"/>
              </a:spcBef>
              <a:spcAft>
                <a:spcPts val="0"/>
              </a:spcAft>
              <a:buSzPts val="1900"/>
            </a:pPr>
            <a:r>
              <a:rPr lang="fi-FI" sz="4000" b="1" dirty="0">
                <a:latin typeface="Oswald"/>
                <a:ea typeface="Oswald"/>
                <a:cs typeface="Oswald"/>
                <a:sym typeface="Oswald"/>
              </a:rPr>
              <a:t>LEGITIMACY AND SOCIAL ACCOUNTABILITY</a:t>
            </a:r>
            <a:endParaRPr lang="fi-FI" sz="4000" dirty="0">
              <a:sym typeface="Oswald"/>
            </a:endParaRPr>
          </a:p>
        </p:txBody>
      </p:sp>
      <p:sp>
        <p:nvSpPr>
          <p:cNvPr id="136" name="Google Shape;136;g12500bea54a_7_0"/>
          <p:cNvSpPr/>
          <p:nvPr/>
        </p:nvSpPr>
        <p:spPr>
          <a:xfrm>
            <a:off x="526825" y="1836225"/>
            <a:ext cx="4750800" cy="44748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rtl="0">
              <a:lnSpc>
                <a:spcPct val="115000"/>
              </a:lnSpc>
              <a:spcBef>
                <a:spcPts val="2700"/>
              </a:spcBef>
              <a:spcAft>
                <a:spcPts val="0"/>
              </a:spcAft>
              <a:buNone/>
            </a:pPr>
            <a:r>
              <a:rPr lang="fi-FI" sz="2600" b="1" dirty="0" err="1">
                <a:solidFill>
                  <a:schemeClr val="tx1"/>
                </a:solidFill>
                <a:latin typeface="Libre Franklin"/>
                <a:ea typeface="Libre Franklin"/>
                <a:cs typeface="Libre Franklin"/>
                <a:sym typeface="Libre Franklin"/>
              </a:rPr>
              <a:t>Legitimacy</a:t>
            </a:r>
            <a:r>
              <a:rPr lang="fi-FI" sz="2600" b="1" dirty="0">
                <a:solidFill>
                  <a:schemeClr val="tx1"/>
                </a:solidFill>
                <a:latin typeface="Libre Franklin"/>
                <a:ea typeface="Libre Franklin"/>
                <a:cs typeface="Libre Franklin"/>
                <a:sym typeface="Libre Franklin"/>
              </a:rPr>
              <a:t> </a:t>
            </a:r>
            <a:br>
              <a:rPr lang="fi-FI" sz="2600" b="1" dirty="0">
                <a:solidFill>
                  <a:schemeClr val="tx1"/>
                </a:solidFill>
                <a:latin typeface="Libre Franklin"/>
                <a:ea typeface="Libre Franklin"/>
                <a:cs typeface="Libre Franklin"/>
                <a:sym typeface="Libre Franklin"/>
              </a:rPr>
            </a:br>
            <a:r>
              <a:rPr lang="fi-FI" sz="2200" dirty="0">
                <a:solidFill>
                  <a:schemeClr val="tx1"/>
                </a:solidFill>
                <a:latin typeface="Libre Franklin"/>
                <a:ea typeface="Libre Franklin"/>
                <a:cs typeface="Libre Franklin"/>
                <a:sym typeface="Libre Franklin"/>
              </a:rPr>
              <a:t>General </a:t>
            </a:r>
            <a:r>
              <a:rPr lang="fi-FI" sz="2200" dirty="0" err="1">
                <a:solidFill>
                  <a:schemeClr val="tx1"/>
                </a:solidFill>
                <a:latin typeface="Libre Franklin"/>
                <a:ea typeface="Libre Franklin"/>
                <a:cs typeface="Libre Franklin"/>
                <a:sym typeface="Libre Franklin"/>
              </a:rPr>
              <a:t>perception</a:t>
            </a:r>
            <a:r>
              <a:rPr lang="fi-FI" sz="2200" dirty="0">
                <a:solidFill>
                  <a:schemeClr val="tx1"/>
                </a:solidFill>
                <a:latin typeface="Libre Franklin"/>
                <a:ea typeface="Libre Franklin"/>
                <a:cs typeface="Libre Franklin"/>
                <a:sym typeface="Libre Franklin"/>
              </a:rPr>
              <a:t> of </a:t>
            </a:r>
            <a:r>
              <a:rPr lang="fi-FI" sz="2200" dirty="0" err="1">
                <a:solidFill>
                  <a:schemeClr val="tx1"/>
                </a:solidFill>
                <a:latin typeface="Libre Franklin"/>
                <a:ea typeface="Libre Franklin"/>
                <a:cs typeface="Libre Franklin"/>
                <a:sym typeface="Libre Franklin"/>
              </a:rPr>
              <a:t>the</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appropriateness</a:t>
            </a:r>
            <a:r>
              <a:rPr lang="fi-FI" sz="2200" dirty="0">
                <a:solidFill>
                  <a:schemeClr val="tx1"/>
                </a:solidFill>
                <a:latin typeface="Libre Franklin"/>
                <a:ea typeface="Libre Franklin"/>
                <a:cs typeface="Libre Franklin"/>
                <a:sym typeface="Libre Franklin"/>
              </a:rPr>
              <a:t> of </a:t>
            </a:r>
            <a:r>
              <a:rPr lang="fi-FI" sz="2200" dirty="0" err="1">
                <a:solidFill>
                  <a:schemeClr val="tx1"/>
                </a:solidFill>
                <a:latin typeface="Libre Franklin"/>
                <a:ea typeface="Libre Franklin"/>
                <a:cs typeface="Libre Franklin"/>
                <a:sym typeface="Libre Franklin"/>
              </a:rPr>
              <a:t>the</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actions</a:t>
            </a:r>
            <a:r>
              <a:rPr lang="fi-FI" sz="2200" dirty="0">
                <a:solidFill>
                  <a:schemeClr val="tx1"/>
                </a:solidFill>
                <a:latin typeface="Libre Franklin"/>
                <a:ea typeface="Libre Franklin"/>
                <a:cs typeface="Libre Franklin"/>
                <a:sym typeface="Libre Franklin"/>
              </a:rPr>
              <a:t> of an </a:t>
            </a:r>
            <a:r>
              <a:rPr lang="fi-FI" sz="2200" dirty="0" err="1">
                <a:solidFill>
                  <a:schemeClr val="tx1"/>
                </a:solidFill>
                <a:latin typeface="Libre Franklin"/>
                <a:ea typeface="Libre Franklin"/>
                <a:cs typeface="Libre Franklin"/>
                <a:sym typeface="Libre Franklin"/>
              </a:rPr>
              <a:t>entity</a:t>
            </a:r>
            <a:r>
              <a:rPr lang="fi-FI" sz="2200" dirty="0">
                <a:solidFill>
                  <a:schemeClr val="tx1"/>
                </a:solidFill>
                <a:latin typeface="Libre Franklin"/>
                <a:ea typeface="Libre Franklin"/>
                <a:cs typeface="Libre Franklin"/>
                <a:sym typeface="Libre Franklin"/>
              </a:rPr>
              <a:t> </a:t>
            </a:r>
            <a:r>
              <a:rPr lang="fi-FI" sz="2200" baseline="30000" dirty="0">
                <a:solidFill>
                  <a:schemeClr val="tx1"/>
                </a:solidFill>
                <a:latin typeface="Libre Franklin"/>
                <a:ea typeface="Libre Franklin"/>
                <a:cs typeface="Libre Franklin"/>
                <a:sym typeface="Libre Franklin"/>
              </a:rPr>
              <a:t>1</a:t>
            </a:r>
          </a:p>
          <a:p>
            <a:pPr>
              <a:lnSpc>
                <a:spcPct val="115000"/>
              </a:lnSpc>
              <a:spcBef>
                <a:spcPts val="500"/>
              </a:spcBef>
            </a:pPr>
            <a:r>
              <a:rPr lang="fi-FI" sz="2200" dirty="0">
                <a:solidFill>
                  <a:schemeClr val="tx1"/>
                </a:solidFill>
                <a:latin typeface="Libre Franklin"/>
                <a:ea typeface="Libre Franklin"/>
                <a:cs typeface="Libre Franklin"/>
                <a:sym typeface="Libre Franklin"/>
              </a:rPr>
              <a:t>How </a:t>
            </a:r>
            <a:r>
              <a:rPr lang="fi-FI" sz="2200" dirty="0" err="1">
                <a:solidFill>
                  <a:schemeClr val="tx1"/>
                </a:solidFill>
                <a:latin typeface="Libre Franklin"/>
                <a:ea typeface="Libre Franklin"/>
                <a:cs typeface="Libre Franklin"/>
                <a:sym typeface="Libre Franklin"/>
              </a:rPr>
              <a:t>the</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exercise</a:t>
            </a:r>
            <a:r>
              <a:rPr lang="fi-FI" sz="2200" dirty="0">
                <a:solidFill>
                  <a:schemeClr val="tx1"/>
                </a:solidFill>
                <a:latin typeface="Libre Franklin"/>
                <a:ea typeface="Libre Franklin"/>
                <a:cs typeface="Libre Franklin"/>
                <a:sym typeface="Libre Franklin"/>
              </a:rPr>
              <a:t> of </a:t>
            </a:r>
            <a:r>
              <a:rPr lang="fi-FI" sz="2200" dirty="0" err="1">
                <a:solidFill>
                  <a:schemeClr val="tx1"/>
                </a:solidFill>
                <a:latin typeface="Libre Franklin"/>
                <a:ea typeface="Libre Franklin"/>
                <a:cs typeface="Libre Franklin"/>
                <a:sym typeface="Libre Franklin"/>
              </a:rPr>
              <a:t>power</a:t>
            </a:r>
            <a:r>
              <a:rPr lang="fi-FI" sz="2200" dirty="0">
                <a:solidFill>
                  <a:schemeClr val="tx1"/>
                </a:solidFill>
                <a:latin typeface="Libre Franklin"/>
                <a:ea typeface="Libre Franklin"/>
                <a:cs typeface="Libre Franklin"/>
                <a:sym typeface="Libre Franklin"/>
              </a:rPr>
              <a:t> </a:t>
            </a:r>
            <a:br>
              <a:rPr lang="fi-FI" sz="2200" dirty="0">
                <a:solidFill>
                  <a:schemeClr val="tx1"/>
                </a:solidFill>
                <a:latin typeface="Libre Franklin"/>
                <a:ea typeface="Libre Franklin"/>
                <a:cs typeface="Libre Franklin"/>
                <a:sym typeface="Libre Franklin"/>
              </a:rPr>
            </a:br>
            <a:r>
              <a:rPr lang="fi-FI" sz="2200" dirty="0">
                <a:solidFill>
                  <a:schemeClr val="tx1"/>
                </a:solidFill>
                <a:latin typeface="Libre Franklin"/>
                <a:ea typeface="Libre Franklin"/>
                <a:cs typeface="Libre Franklin"/>
                <a:sym typeface="Libre Franklin"/>
              </a:rPr>
              <a:t>is </a:t>
            </a:r>
            <a:r>
              <a:rPr lang="fi-FI" sz="2200" dirty="0" err="1">
                <a:solidFill>
                  <a:schemeClr val="tx1"/>
                </a:solidFill>
                <a:latin typeface="Libre Franklin"/>
                <a:ea typeface="Libre Franklin"/>
                <a:cs typeface="Libre Franklin"/>
                <a:sym typeface="Libre Franklin"/>
              </a:rPr>
              <a:t>morally</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justified</a:t>
            </a:r>
            <a:r>
              <a:rPr lang="fi-FI" sz="2200" dirty="0">
                <a:solidFill>
                  <a:schemeClr val="tx1"/>
                </a:solidFill>
                <a:latin typeface="Libre Franklin"/>
                <a:ea typeface="Libre Franklin"/>
                <a:cs typeface="Libre Franklin"/>
                <a:sym typeface="Libre Franklin"/>
              </a:rPr>
              <a:t> </a:t>
            </a:r>
            <a:r>
              <a:rPr lang="fi-FI" sz="2200" baseline="30000" dirty="0">
                <a:solidFill>
                  <a:schemeClr val="tx1"/>
                </a:solidFill>
                <a:latin typeface="Libre Franklin"/>
                <a:ea typeface="Libre Franklin"/>
                <a:cs typeface="Libre Franklin"/>
                <a:sym typeface="Libre Franklin"/>
              </a:rPr>
              <a:t>2</a:t>
            </a:r>
          </a:p>
          <a:p>
            <a:pPr>
              <a:lnSpc>
                <a:spcPct val="115000"/>
              </a:lnSpc>
              <a:spcBef>
                <a:spcPts val="500"/>
              </a:spcBef>
            </a:pPr>
            <a:r>
              <a:rPr lang="fi-FI" sz="2200" dirty="0" err="1">
                <a:solidFill>
                  <a:schemeClr val="tx1"/>
                </a:solidFill>
                <a:latin typeface="Libre Franklin"/>
                <a:ea typeface="Libre Franklin"/>
                <a:cs typeface="Libre Franklin"/>
                <a:sym typeface="Libre Franklin"/>
              </a:rPr>
              <a:t>Why</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should</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we</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do</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this</a:t>
            </a:r>
            <a:r>
              <a:rPr lang="fi-FI" sz="2200" dirty="0">
                <a:solidFill>
                  <a:schemeClr val="tx1"/>
                </a:solidFill>
                <a:latin typeface="Libre Franklin"/>
                <a:ea typeface="Libre Franklin"/>
                <a:cs typeface="Libre Franklin"/>
                <a:sym typeface="Libre Franklin"/>
              </a:rPr>
              <a:t>? </a:t>
            </a:r>
            <a:r>
              <a:rPr lang="fi-FI" sz="2200" baseline="30000" dirty="0">
                <a:solidFill>
                  <a:schemeClr val="tx1"/>
                </a:solidFill>
                <a:latin typeface="Libre Franklin"/>
                <a:ea typeface="Libre Franklin"/>
                <a:cs typeface="Libre Franklin"/>
                <a:sym typeface="Libre Franklin"/>
              </a:rPr>
              <a:t>3</a:t>
            </a:r>
          </a:p>
          <a:p>
            <a:pPr marL="0" lvl="0" indent="0" rtl="0">
              <a:lnSpc>
                <a:spcPct val="115000"/>
              </a:lnSpc>
              <a:spcBef>
                <a:spcPts val="500"/>
              </a:spcBef>
              <a:spcAft>
                <a:spcPts val="0"/>
              </a:spcAft>
              <a:buNone/>
            </a:pPr>
            <a:endParaRPr lang="fi-FI" sz="2200" baseline="30000" dirty="0">
              <a:solidFill>
                <a:schemeClr val="dk2"/>
              </a:solidFill>
              <a:latin typeface="Libre Franklin"/>
              <a:ea typeface="Libre Franklin"/>
              <a:cs typeface="Libre Franklin"/>
              <a:sym typeface="Libre Franklin"/>
            </a:endParaRPr>
          </a:p>
          <a:p>
            <a:pPr marL="0" lvl="0" indent="0" rtl="0">
              <a:lnSpc>
                <a:spcPct val="115000"/>
              </a:lnSpc>
              <a:spcBef>
                <a:spcPts val="500"/>
              </a:spcBef>
              <a:spcAft>
                <a:spcPts val="0"/>
              </a:spcAft>
              <a:buNone/>
            </a:pPr>
            <a:endParaRPr lang="fi-FI" sz="2200" dirty="0">
              <a:solidFill>
                <a:schemeClr val="dk1"/>
              </a:solidFill>
              <a:latin typeface="Libre Franklin"/>
              <a:ea typeface="Libre Franklin"/>
              <a:cs typeface="Libre Franklin"/>
              <a:sym typeface="Libre Franklin"/>
            </a:endParaRPr>
          </a:p>
        </p:txBody>
      </p:sp>
      <p:sp>
        <p:nvSpPr>
          <p:cNvPr id="137" name="Google Shape;137;g12500bea54a_7_0"/>
          <p:cNvSpPr/>
          <p:nvPr/>
        </p:nvSpPr>
        <p:spPr>
          <a:xfrm>
            <a:off x="5864400" y="1836225"/>
            <a:ext cx="5014800" cy="4474800"/>
          </a:xfrm>
          <a:prstGeom prst="roundRect">
            <a:avLst>
              <a:gd name="adj" fmla="val 16667"/>
            </a:avLst>
          </a:prstGeom>
          <a:solidFill>
            <a:srgbClr val="FCE5CD"/>
          </a:solidFill>
          <a:ln>
            <a:noFill/>
          </a:ln>
        </p:spPr>
        <p:txBody>
          <a:bodyPr spcFirstLastPara="1" wrap="square" lIns="121900" tIns="121900" rIns="121900" bIns="121900" anchor="ctr" anchorCtr="0">
            <a:noAutofit/>
          </a:bodyPr>
          <a:lstStyle/>
          <a:p>
            <a:pPr marL="0" lvl="0" indent="0" rtl="0">
              <a:lnSpc>
                <a:spcPct val="115000"/>
              </a:lnSpc>
              <a:spcBef>
                <a:spcPts val="0"/>
              </a:spcBef>
              <a:spcAft>
                <a:spcPts val="0"/>
              </a:spcAft>
              <a:buNone/>
            </a:pPr>
            <a:r>
              <a:rPr lang="fi-FI" sz="2500" b="1" dirty="0" err="1">
                <a:solidFill>
                  <a:schemeClr val="tx1"/>
                </a:solidFill>
                <a:latin typeface="Libre Franklin"/>
                <a:ea typeface="Libre Franklin"/>
                <a:cs typeface="Libre Franklin"/>
                <a:sym typeface="Libre Franklin"/>
              </a:rPr>
              <a:t>Social</a:t>
            </a:r>
            <a:r>
              <a:rPr lang="fi-FI" sz="2500" b="1" dirty="0">
                <a:solidFill>
                  <a:schemeClr val="tx1"/>
                </a:solidFill>
                <a:latin typeface="Libre Franklin"/>
                <a:ea typeface="Libre Franklin"/>
                <a:cs typeface="Libre Franklin"/>
                <a:sym typeface="Libre Franklin"/>
              </a:rPr>
              <a:t> </a:t>
            </a:r>
            <a:r>
              <a:rPr lang="fi-FI" sz="2500" b="1" dirty="0" err="1">
                <a:solidFill>
                  <a:schemeClr val="tx1"/>
                </a:solidFill>
                <a:latin typeface="Libre Franklin"/>
                <a:ea typeface="Libre Franklin"/>
                <a:cs typeface="Libre Franklin"/>
                <a:sym typeface="Libre Franklin"/>
              </a:rPr>
              <a:t>accountability</a:t>
            </a:r>
            <a:endParaRPr lang="fi-FI" sz="2500" b="1" dirty="0">
              <a:solidFill>
                <a:schemeClr val="tx1"/>
              </a:solidFill>
              <a:latin typeface="Libre Franklin"/>
              <a:ea typeface="Libre Franklin"/>
              <a:cs typeface="Libre Franklin"/>
              <a:sym typeface="Libre Franklin"/>
            </a:endParaRPr>
          </a:p>
          <a:p>
            <a:pPr marL="0" lvl="0" indent="0" rtl="0">
              <a:lnSpc>
                <a:spcPct val="115000"/>
              </a:lnSpc>
              <a:spcBef>
                <a:spcPts val="500"/>
              </a:spcBef>
              <a:spcAft>
                <a:spcPts val="0"/>
              </a:spcAft>
              <a:buNone/>
            </a:pPr>
            <a:r>
              <a:rPr lang="fi-FI" sz="2200" dirty="0" err="1">
                <a:solidFill>
                  <a:schemeClr val="tx1"/>
                </a:solidFill>
                <a:latin typeface="Libre Franklin"/>
                <a:ea typeface="Libre Franklin"/>
                <a:cs typeface="Libre Franklin"/>
                <a:sym typeface="Libre Franklin"/>
              </a:rPr>
              <a:t>Informal</a:t>
            </a:r>
            <a:r>
              <a:rPr lang="fi-FI" sz="2200" dirty="0">
                <a:solidFill>
                  <a:schemeClr val="tx1"/>
                </a:solidFill>
                <a:latin typeface="Libre Franklin"/>
                <a:ea typeface="Libre Franklin"/>
                <a:cs typeface="Libre Franklin"/>
                <a:sym typeface="Libre Franklin"/>
              </a:rPr>
              <a:t> and </a:t>
            </a:r>
            <a:r>
              <a:rPr lang="fi-FI" sz="2200" dirty="0" err="1">
                <a:solidFill>
                  <a:schemeClr val="tx1"/>
                </a:solidFill>
                <a:latin typeface="Libre Franklin"/>
                <a:ea typeface="Libre Franklin"/>
                <a:cs typeface="Libre Franklin"/>
                <a:sym typeface="Libre Franklin"/>
              </a:rPr>
              <a:t>voluntary</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accountability</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between</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private</a:t>
            </a:r>
            <a:r>
              <a:rPr lang="fi-FI" sz="2200" dirty="0">
                <a:solidFill>
                  <a:schemeClr val="tx1"/>
                </a:solidFill>
                <a:latin typeface="Libre Franklin"/>
                <a:ea typeface="Libre Franklin"/>
                <a:cs typeface="Libre Franklin"/>
                <a:sym typeface="Libre Franklin"/>
              </a:rPr>
              <a:t> and </a:t>
            </a:r>
            <a:r>
              <a:rPr lang="fi-FI" sz="2200" dirty="0" err="1">
                <a:solidFill>
                  <a:schemeClr val="tx1"/>
                </a:solidFill>
                <a:latin typeface="Libre Franklin"/>
                <a:ea typeface="Libre Franklin"/>
                <a:cs typeface="Libre Franklin"/>
                <a:sym typeface="Libre Franklin"/>
              </a:rPr>
              <a:t>public</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organizations</a:t>
            </a:r>
            <a:r>
              <a:rPr lang="fi-FI" sz="2200" dirty="0">
                <a:solidFill>
                  <a:schemeClr val="tx1"/>
                </a:solidFill>
                <a:latin typeface="Libre Franklin"/>
                <a:ea typeface="Libre Franklin"/>
                <a:cs typeface="Libre Franklin"/>
                <a:sym typeface="Libre Franklin"/>
              </a:rPr>
              <a:t> and </a:t>
            </a:r>
            <a:r>
              <a:rPr lang="fi-FI" sz="2200" dirty="0" err="1">
                <a:solidFill>
                  <a:schemeClr val="tx1"/>
                </a:solidFill>
                <a:latin typeface="Libre Franklin"/>
                <a:ea typeface="Libre Franklin"/>
                <a:cs typeface="Libre Franklin"/>
                <a:sym typeface="Libre Franklin"/>
              </a:rPr>
              <a:t>their</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societal</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stakeholders</a:t>
            </a:r>
            <a:r>
              <a:rPr lang="fi-FI" sz="2200" dirty="0">
                <a:solidFill>
                  <a:schemeClr val="tx1"/>
                </a:solidFill>
                <a:latin typeface="Libre Franklin"/>
                <a:ea typeface="Libre Franklin"/>
                <a:cs typeface="Libre Franklin"/>
                <a:sym typeface="Libre Franklin"/>
              </a:rPr>
              <a:t> </a:t>
            </a:r>
            <a:r>
              <a:rPr lang="fi-FI" sz="2200" baseline="30000" dirty="0">
                <a:solidFill>
                  <a:schemeClr val="tx1"/>
                </a:solidFill>
                <a:latin typeface="Libre Franklin"/>
                <a:ea typeface="Libre Franklin"/>
                <a:cs typeface="Libre Franklin"/>
                <a:sym typeface="Libre Franklin"/>
              </a:rPr>
              <a:t>4</a:t>
            </a:r>
          </a:p>
          <a:p>
            <a:pPr>
              <a:lnSpc>
                <a:spcPct val="115000"/>
              </a:lnSpc>
              <a:spcBef>
                <a:spcPts val="500"/>
              </a:spcBef>
            </a:pPr>
            <a:r>
              <a:rPr lang="fi-FI" sz="2200" dirty="0" err="1">
                <a:solidFill>
                  <a:schemeClr val="tx1"/>
                </a:solidFill>
                <a:latin typeface="Libre Franklin"/>
                <a:ea typeface="Libre Franklin"/>
                <a:cs typeface="Libre Franklin"/>
                <a:sym typeface="Libre Franklin"/>
              </a:rPr>
              <a:t>Self-regulation</a:t>
            </a:r>
            <a:r>
              <a:rPr lang="fi-FI" sz="2200" dirty="0">
                <a:solidFill>
                  <a:schemeClr val="tx1"/>
                </a:solidFill>
                <a:latin typeface="Libre Franklin"/>
                <a:ea typeface="Libre Franklin"/>
                <a:cs typeface="Libre Franklin"/>
                <a:sym typeface="Libre Franklin"/>
              </a:rPr>
              <a:t> as </a:t>
            </a:r>
            <a:r>
              <a:rPr lang="fi-FI" sz="2200" dirty="0" err="1">
                <a:solidFill>
                  <a:schemeClr val="tx1"/>
                </a:solidFill>
                <a:latin typeface="Libre Franklin"/>
                <a:ea typeface="Libre Franklin"/>
                <a:cs typeface="Libre Franklin"/>
                <a:sym typeface="Libre Franklin"/>
              </a:rPr>
              <a:t>platforms</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central</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accountability</a:t>
            </a:r>
            <a:r>
              <a:rPr lang="fi-FI" sz="2200" dirty="0">
                <a:solidFill>
                  <a:schemeClr val="tx1"/>
                </a:solidFill>
                <a:latin typeface="Libre Franklin"/>
                <a:ea typeface="Libre Franklin"/>
                <a:cs typeface="Libre Franklin"/>
                <a:sym typeface="Libre Franklin"/>
              </a:rPr>
              <a:t> </a:t>
            </a:r>
            <a:r>
              <a:rPr lang="fi-FI" sz="2200" dirty="0" err="1">
                <a:solidFill>
                  <a:schemeClr val="tx1"/>
                </a:solidFill>
                <a:latin typeface="Libre Franklin"/>
                <a:ea typeface="Libre Franklin"/>
                <a:cs typeface="Libre Franklin"/>
                <a:sym typeface="Libre Franklin"/>
              </a:rPr>
              <a:t>mechanism</a:t>
            </a:r>
            <a:r>
              <a:rPr lang="fi-FI" sz="2200" dirty="0">
                <a:solidFill>
                  <a:schemeClr val="tx1"/>
                </a:solidFill>
                <a:latin typeface="Libre Franklin"/>
                <a:ea typeface="Libre Franklin"/>
                <a:cs typeface="Libre Franklin"/>
                <a:sym typeface="Libre Franklin"/>
              </a:rPr>
              <a:t> </a:t>
            </a:r>
            <a:r>
              <a:rPr lang="fi-FI" sz="2200" baseline="30000" dirty="0">
                <a:solidFill>
                  <a:schemeClr val="tx1"/>
                </a:solidFill>
                <a:latin typeface="Libre Franklin"/>
                <a:ea typeface="Libre Franklin"/>
                <a:cs typeface="Libre Franklin"/>
                <a:sym typeface="Libre Franklin"/>
              </a:rPr>
              <a:t>5</a:t>
            </a:r>
          </a:p>
        </p:txBody>
      </p:sp>
    </p:spTree>
    <p:extLst>
      <p:ext uri="{BB962C8B-B14F-4D97-AF65-F5344CB8AC3E}">
        <p14:creationId xmlns:p14="http://schemas.microsoft.com/office/powerpoint/2010/main" val="5113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2" name="Google Shape;250;g12500bea54a_1_6">
            <a:extLst>
              <a:ext uri="{FF2B5EF4-FFF2-40B4-BE49-F238E27FC236}">
                <a16:creationId xmlns:a16="http://schemas.microsoft.com/office/drawing/2014/main" id="{5C42D31C-86CE-F8C0-CDC7-3C806C5C09CB}"/>
              </a:ext>
            </a:extLst>
          </p:cNvPr>
          <p:cNvSpPr/>
          <p:nvPr/>
        </p:nvSpPr>
        <p:spPr>
          <a:xfrm>
            <a:off x="6921500" y="-595176"/>
            <a:ext cx="5270500" cy="7453175"/>
          </a:xfrm>
          <a:prstGeom prst="rect">
            <a:avLst/>
          </a:prstGeom>
          <a:solidFill>
            <a:srgbClr val="FFE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12500bea54a_0_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Gill Sans"/>
              <a:buNone/>
            </a:pPr>
            <a:r>
              <a:rPr lang="fi-FI" dirty="0"/>
              <a:t>ALL PLATFORMS MODERATE</a:t>
            </a:r>
            <a:endParaRPr dirty="0"/>
          </a:p>
        </p:txBody>
      </p:sp>
      <p:sp>
        <p:nvSpPr>
          <p:cNvPr id="145" name="Google Shape;145;g12500bea54a_0_47"/>
          <p:cNvSpPr txBox="1">
            <a:spLocks noGrp="1"/>
          </p:cNvSpPr>
          <p:nvPr>
            <p:ph type="body" idx="1"/>
          </p:nvPr>
        </p:nvSpPr>
        <p:spPr>
          <a:xfrm>
            <a:off x="838200" y="1758175"/>
            <a:ext cx="5959415" cy="4033025"/>
          </a:xfrm>
          <a:prstGeom prst="rect">
            <a:avLst/>
          </a:prstGeom>
          <a:noFill/>
          <a:ln>
            <a:noFill/>
          </a:ln>
        </p:spPr>
        <p:txBody>
          <a:bodyPr spcFirstLastPara="1" wrap="square" lIns="91425" tIns="45700" rIns="91425" bIns="45700" anchor="t" anchorCtr="0">
            <a:noAutofit/>
          </a:bodyPr>
          <a:lstStyle/>
          <a:p>
            <a:pPr marL="457200" lvl="0" indent="-425450" algn="l" rtl="0">
              <a:spcBef>
                <a:spcPts val="0"/>
              </a:spcBef>
              <a:spcAft>
                <a:spcPts val="0"/>
              </a:spcAft>
              <a:buSzPts val="3100"/>
              <a:buChar char="▪"/>
            </a:pPr>
            <a:r>
              <a:rPr lang="fi-FI" sz="3100" b="1" dirty="0" err="1"/>
              <a:t>Detection</a:t>
            </a:r>
            <a:r>
              <a:rPr lang="fi-FI" sz="3100" dirty="0"/>
              <a:t>,</a:t>
            </a:r>
            <a:r>
              <a:rPr lang="fi-FI" sz="3100" b="1" dirty="0"/>
              <a:t> </a:t>
            </a:r>
            <a:r>
              <a:rPr lang="fi-FI" sz="3100" b="1" dirty="0" err="1"/>
              <a:t>review</a:t>
            </a:r>
            <a:r>
              <a:rPr lang="fi-FI" sz="3100" b="1" dirty="0"/>
              <a:t> </a:t>
            </a:r>
            <a:r>
              <a:rPr lang="fi-FI" sz="3100" dirty="0"/>
              <a:t>and</a:t>
            </a:r>
            <a:r>
              <a:rPr lang="fi-FI" sz="3100" b="1" dirty="0"/>
              <a:t> </a:t>
            </a:r>
            <a:r>
              <a:rPr lang="fi-FI" sz="3100" b="1" dirty="0" err="1"/>
              <a:t>enforcement</a:t>
            </a:r>
            <a:r>
              <a:rPr lang="fi-FI" sz="3100" b="1" dirty="0"/>
              <a:t> </a:t>
            </a:r>
            <a:r>
              <a:rPr lang="fi-FI" sz="3100" dirty="0"/>
              <a:t>of </a:t>
            </a:r>
            <a:r>
              <a:rPr lang="fi-FI" sz="3100" dirty="0" err="1"/>
              <a:t>unacceptable</a:t>
            </a:r>
            <a:r>
              <a:rPr lang="fi-FI" sz="3100" dirty="0"/>
              <a:t> </a:t>
            </a:r>
            <a:r>
              <a:rPr lang="fi-FI" sz="3100" dirty="0" err="1"/>
              <a:t>content</a:t>
            </a:r>
            <a:r>
              <a:rPr lang="fi-FI" sz="3100" dirty="0"/>
              <a:t> </a:t>
            </a:r>
            <a:r>
              <a:rPr lang="fi-FI" sz="3100" dirty="0" err="1"/>
              <a:t>or</a:t>
            </a:r>
            <a:r>
              <a:rPr lang="fi-FI" sz="3100" dirty="0"/>
              <a:t> </a:t>
            </a:r>
            <a:r>
              <a:rPr lang="fi-FI" sz="3100" dirty="0" err="1"/>
              <a:t>behaviour</a:t>
            </a:r>
            <a:r>
              <a:rPr lang="fi-FI" sz="3100" dirty="0"/>
              <a:t> </a:t>
            </a:r>
            <a:r>
              <a:rPr lang="fi-FI" sz="3100" baseline="30000" dirty="0"/>
              <a:t>6</a:t>
            </a:r>
            <a:endParaRPr sz="3100" dirty="0"/>
          </a:p>
          <a:p>
            <a:pPr marL="457200" lvl="0" indent="-425450" algn="l" rtl="0">
              <a:spcBef>
                <a:spcPts val="0"/>
              </a:spcBef>
              <a:spcAft>
                <a:spcPts val="0"/>
              </a:spcAft>
              <a:buSzPts val="3100"/>
              <a:buChar char="▪"/>
            </a:pPr>
            <a:r>
              <a:rPr lang="fi-FI" sz="3100" dirty="0"/>
              <a:t>Legal </a:t>
            </a:r>
            <a:r>
              <a:rPr lang="fi-FI" sz="3100" dirty="0" err="1"/>
              <a:t>liability</a:t>
            </a:r>
            <a:r>
              <a:rPr lang="fi-FI" sz="3100" dirty="0"/>
              <a:t>: CDA </a:t>
            </a:r>
            <a:r>
              <a:rPr lang="fi-FI" sz="3100" dirty="0" err="1"/>
              <a:t>Section</a:t>
            </a:r>
            <a:r>
              <a:rPr lang="fi-FI" sz="3100" dirty="0"/>
              <a:t> 230 </a:t>
            </a:r>
            <a:r>
              <a:rPr lang="fi-FI" sz="3100" baseline="30000" dirty="0"/>
              <a:t>7</a:t>
            </a:r>
            <a:endParaRPr sz="3100" baseline="30000" dirty="0"/>
          </a:p>
          <a:p>
            <a:pPr marL="457200" lvl="0" indent="-425450" algn="l" rtl="0">
              <a:spcBef>
                <a:spcPts val="0"/>
              </a:spcBef>
              <a:spcAft>
                <a:spcPts val="0"/>
              </a:spcAft>
              <a:buSzPts val="3100"/>
              <a:buChar char="▪"/>
            </a:pPr>
            <a:r>
              <a:rPr lang="fi-FI" sz="3100" dirty="0"/>
              <a:t>Commercial, at-</a:t>
            </a:r>
            <a:r>
              <a:rPr lang="fi-FI" sz="3100" dirty="0" err="1"/>
              <a:t>scale</a:t>
            </a:r>
            <a:r>
              <a:rPr lang="fi-FI" sz="3100" dirty="0"/>
              <a:t> </a:t>
            </a:r>
            <a:r>
              <a:rPr lang="fi-FI" sz="3100" dirty="0" err="1"/>
              <a:t>content</a:t>
            </a:r>
            <a:r>
              <a:rPr lang="fi-FI" sz="3100" dirty="0"/>
              <a:t> </a:t>
            </a:r>
            <a:r>
              <a:rPr lang="fi-FI" sz="3100" dirty="0" err="1"/>
              <a:t>moderation</a:t>
            </a:r>
            <a:r>
              <a:rPr lang="fi-FI" sz="3100" dirty="0"/>
              <a:t> </a:t>
            </a:r>
            <a:r>
              <a:rPr lang="fi-FI" sz="3100" baseline="30000" dirty="0"/>
              <a:t>8</a:t>
            </a:r>
            <a:endParaRPr sz="3100" dirty="0"/>
          </a:p>
          <a:p>
            <a:pPr marL="457200" lvl="0" indent="-425450" algn="l" rtl="0">
              <a:spcBef>
                <a:spcPts val="0"/>
              </a:spcBef>
              <a:spcAft>
                <a:spcPts val="0"/>
              </a:spcAft>
              <a:buSzPts val="3100"/>
              <a:buChar char="▪"/>
            </a:pPr>
            <a:r>
              <a:rPr lang="fi-FI" sz="3100" dirty="0"/>
              <a:t>Tradition of </a:t>
            </a:r>
            <a:r>
              <a:rPr lang="fi-FI" sz="3100" dirty="0" err="1"/>
              <a:t>discursive</a:t>
            </a:r>
            <a:r>
              <a:rPr lang="fi-FI" sz="3100" dirty="0"/>
              <a:t> </a:t>
            </a:r>
            <a:r>
              <a:rPr lang="fi-FI" sz="3100" dirty="0" err="1"/>
              <a:t>performances</a:t>
            </a:r>
            <a:r>
              <a:rPr lang="fi-FI" sz="3100" dirty="0"/>
              <a:t> </a:t>
            </a:r>
            <a:r>
              <a:rPr lang="fi-FI" sz="3100" dirty="0" err="1"/>
              <a:t>that</a:t>
            </a:r>
            <a:r>
              <a:rPr lang="fi-FI" sz="3100" dirty="0"/>
              <a:t> </a:t>
            </a:r>
            <a:r>
              <a:rPr lang="fi-FI" sz="3100" dirty="0" err="1"/>
              <a:t>legitimize</a:t>
            </a:r>
            <a:r>
              <a:rPr lang="fi-FI" sz="3100" dirty="0"/>
              <a:t> </a:t>
            </a:r>
            <a:r>
              <a:rPr lang="fi-FI" sz="3100" dirty="0" err="1"/>
              <a:t>content</a:t>
            </a:r>
            <a:r>
              <a:rPr lang="fi-FI" sz="3100" dirty="0"/>
              <a:t> </a:t>
            </a:r>
            <a:r>
              <a:rPr lang="fi-FI" sz="3100" dirty="0" err="1"/>
              <a:t>governance</a:t>
            </a:r>
            <a:r>
              <a:rPr lang="fi-FI" sz="3100" dirty="0"/>
              <a:t> </a:t>
            </a:r>
            <a:r>
              <a:rPr lang="fi-FI" sz="3100" dirty="0" err="1"/>
              <a:t>decisions</a:t>
            </a:r>
            <a:r>
              <a:rPr lang="fi-FI" sz="3100" dirty="0"/>
              <a:t> </a:t>
            </a:r>
            <a:r>
              <a:rPr lang="fi-FI" sz="3100" baseline="30000" dirty="0"/>
              <a:t>9</a:t>
            </a:r>
            <a:endParaRPr sz="3100" baseline="30000" dirty="0"/>
          </a:p>
        </p:txBody>
      </p:sp>
      <p:pic>
        <p:nvPicPr>
          <p:cNvPr id="146" name="Google Shape;146;g12500bea54a_0_47"/>
          <p:cNvPicPr preferRelativeResize="0"/>
          <p:nvPr/>
        </p:nvPicPr>
        <p:blipFill rotWithShape="1">
          <a:blip r:embed="rId3">
            <a:alphaModFix/>
          </a:blip>
          <a:srcRect l="2422" t="8812" r="3142" b="10592"/>
          <a:stretch/>
        </p:blipFill>
        <p:spPr>
          <a:xfrm>
            <a:off x="7559040" y="611325"/>
            <a:ext cx="4061460" cy="1079500"/>
          </a:xfrm>
          <a:prstGeom prst="roundRect">
            <a:avLst>
              <a:gd name="adj" fmla="val 16667"/>
            </a:avLst>
          </a:prstGeom>
          <a:ln>
            <a:noFill/>
          </a:ln>
          <a:effectLst>
            <a:outerShdw blurRad="76200" dist="38100" dir="7800000" algn="tl" rotWithShape="0">
              <a:srgbClr val="000000">
                <a:alpha val="40000"/>
              </a:srgbClr>
            </a:outerShdw>
          </a:effectLst>
        </p:spPr>
      </p:pic>
      <p:pic>
        <p:nvPicPr>
          <p:cNvPr id="148" name="Google Shape;148;g12500bea54a_0_47"/>
          <p:cNvPicPr preferRelativeResize="0"/>
          <p:nvPr/>
        </p:nvPicPr>
        <p:blipFill>
          <a:blip r:embed="rId4">
            <a:alphaModFix/>
          </a:blip>
          <a:stretch>
            <a:fillRect/>
          </a:stretch>
        </p:blipFill>
        <p:spPr>
          <a:xfrm>
            <a:off x="7453936" y="2379500"/>
            <a:ext cx="4301709" cy="34117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473D-6D34-6B16-54DE-AE52F37A1F01}"/>
              </a:ext>
            </a:extLst>
          </p:cNvPr>
          <p:cNvSpPr>
            <a:spLocks noGrp="1"/>
          </p:cNvSpPr>
          <p:nvPr>
            <p:ph type="title"/>
          </p:nvPr>
        </p:nvSpPr>
        <p:spPr/>
        <p:txBody>
          <a:bodyPr/>
          <a:lstStyle/>
          <a:p>
            <a:r>
              <a:rPr lang="fi-FI" dirty="0"/>
              <a:t>THE CASE FOR MISINFORMATION REGULATION…</a:t>
            </a:r>
            <a:endParaRPr lang="en-GB" dirty="0"/>
          </a:p>
        </p:txBody>
      </p:sp>
      <p:sp>
        <p:nvSpPr>
          <p:cNvPr id="3" name="Text Placeholder 2">
            <a:extLst>
              <a:ext uri="{FF2B5EF4-FFF2-40B4-BE49-F238E27FC236}">
                <a16:creationId xmlns:a16="http://schemas.microsoft.com/office/drawing/2014/main" id="{88BB4AF1-F7B1-39FB-27A6-55364B3C049E}"/>
              </a:ext>
            </a:extLst>
          </p:cNvPr>
          <p:cNvSpPr>
            <a:spLocks noGrp="1"/>
          </p:cNvSpPr>
          <p:nvPr>
            <p:ph type="body" idx="1"/>
          </p:nvPr>
        </p:nvSpPr>
        <p:spPr>
          <a:xfrm>
            <a:off x="838199" y="1825625"/>
            <a:ext cx="10953751" cy="4500530"/>
          </a:xfrm>
        </p:spPr>
        <p:txBody>
          <a:bodyPr>
            <a:normAutofit/>
          </a:bodyPr>
          <a:lstStyle/>
          <a:p>
            <a:r>
              <a:rPr lang="fi-FI" dirty="0"/>
              <a:t>Long-</a:t>
            </a:r>
            <a:r>
              <a:rPr lang="fi-FI" dirty="0" err="1"/>
              <a:t>standing</a:t>
            </a:r>
            <a:r>
              <a:rPr lang="fi-FI" dirty="0"/>
              <a:t> </a:t>
            </a:r>
            <a:r>
              <a:rPr lang="fi-FI" dirty="0" err="1"/>
              <a:t>accountability</a:t>
            </a:r>
            <a:r>
              <a:rPr lang="fi-FI" dirty="0"/>
              <a:t> </a:t>
            </a:r>
            <a:r>
              <a:rPr lang="fi-FI" dirty="0" err="1"/>
              <a:t>demands</a:t>
            </a:r>
            <a:r>
              <a:rPr lang="fi-FI" dirty="0"/>
              <a:t> for </a:t>
            </a:r>
            <a:r>
              <a:rPr lang="fi-FI" dirty="0" err="1"/>
              <a:t>factually</a:t>
            </a:r>
            <a:r>
              <a:rPr lang="fi-FI" dirty="0"/>
              <a:t> </a:t>
            </a:r>
            <a:r>
              <a:rPr lang="fi-FI" dirty="0" err="1"/>
              <a:t>accurate</a:t>
            </a:r>
            <a:r>
              <a:rPr lang="fi-FI" dirty="0"/>
              <a:t> </a:t>
            </a:r>
            <a:r>
              <a:rPr lang="fi-FI" dirty="0" err="1"/>
              <a:t>platforms</a:t>
            </a:r>
            <a:endParaRPr lang="fi-FI" dirty="0"/>
          </a:p>
          <a:p>
            <a:r>
              <a:rPr lang="fi-FI" dirty="0" err="1"/>
              <a:t>Ample</a:t>
            </a:r>
            <a:r>
              <a:rPr lang="fi-FI" dirty="0"/>
              <a:t> </a:t>
            </a:r>
            <a:r>
              <a:rPr lang="fi-FI" dirty="0" err="1"/>
              <a:t>evidence</a:t>
            </a:r>
            <a:r>
              <a:rPr lang="fi-FI" dirty="0"/>
              <a:t> </a:t>
            </a:r>
            <a:r>
              <a:rPr lang="fi-FI" dirty="0" err="1"/>
              <a:t>about</a:t>
            </a:r>
            <a:r>
              <a:rPr lang="fi-FI" dirty="0"/>
              <a:t> </a:t>
            </a:r>
            <a:r>
              <a:rPr lang="fi-FI" dirty="0" err="1"/>
              <a:t>the</a:t>
            </a:r>
            <a:r>
              <a:rPr lang="fi-FI" dirty="0"/>
              <a:t> </a:t>
            </a:r>
            <a:r>
              <a:rPr lang="fi-FI" dirty="0" err="1"/>
              <a:t>negative</a:t>
            </a:r>
            <a:r>
              <a:rPr lang="fi-FI" dirty="0"/>
              <a:t> </a:t>
            </a:r>
            <a:r>
              <a:rPr lang="fi-FI" dirty="0" err="1"/>
              <a:t>effects</a:t>
            </a:r>
            <a:r>
              <a:rPr lang="fi-FI" dirty="0"/>
              <a:t> of (</a:t>
            </a:r>
            <a:r>
              <a:rPr lang="fi-FI" dirty="0" err="1"/>
              <a:t>health</a:t>
            </a:r>
            <a:r>
              <a:rPr lang="fi-FI" dirty="0"/>
              <a:t>) </a:t>
            </a:r>
            <a:r>
              <a:rPr lang="fi-FI" dirty="0" err="1"/>
              <a:t>misinformation</a:t>
            </a:r>
            <a:r>
              <a:rPr lang="fi-FI" dirty="0"/>
              <a:t> </a:t>
            </a:r>
            <a:r>
              <a:rPr lang="fi-FI" baseline="30000" dirty="0"/>
              <a:t>10</a:t>
            </a:r>
          </a:p>
          <a:p>
            <a:r>
              <a:rPr lang="fi-FI" dirty="0" err="1"/>
              <a:t>Numerous</a:t>
            </a:r>
            <a:r>
              <a:rPr lang="fi-FI" dirty="0"/>
              <a:t> </a:t>
            </a:r>
            <a:r>
              <a:rPr lang="fi-FI" dirty="0" err="1"/>
              <a:t>experimentally</a:t>
            </a:r>
            <a:r>
              <a:rPr lang="fi-FI" dirty="0"/>
              <a:t> </a:t>
            </a:r>
            <a:r>
              <a:rPr lang="fi-FI" dirty="0" err="1"/>
              <a:t>tested</a:t>
            </a:r>
            <a:r>
              <a:rPr lang="fi-FI" dirty="0"/>
              <a:t> </a:t>
            </a:r>
            <a:r>
              <a:rPr lang="fi-FI" dirty="0" err="1"/>
              <a:t>potential</a:t>
            </a:r>
            <a:r>
              <a:rPr lang="fi-FI" dirty="0"/>
              <a:t> </a:t>
            </a:r>
            <a:r>
              <a:rPr lang="fi-FI" dirty="0" err="1"/>
              <a:t>interventions</a:t>
            </a:r>
            <a:r>
              <a:rPr lang="fi-FI" dirty="0"/>
              <a:t> </a:t>
            </a:r>
            <a:r>
              <a:rPr lang="fi-FI" baseline="30000" dirty="0"/>
              <a:t>11,12</a:t>
            </a:r>
          </a:p>
          <a:p>
            <a:r>
              <a:rPr lang="fi-FI" dirty="0" err="1"/>
              <a:t>Dominant</a:t>
            </a:r>
            <a:r>
              <a:rPr lang="fi-FI" dirty="0"/>
              <a:t> </a:t>
            </a:r>
            <a:r>
              <a:rPr lang="fi-FI" dirty="0" err="1"/>
              <a:t>platforms</a:t>
            </a:r>
            <a:r>
              <a:rPr lang="fi-FI" dirty="0"/>
              <a:t> </a:t>
            </a:r>
            <a:r>
              <a:rPr lang="fi-FI" dirty="0" err="1"/>
              <a:t>have</a:t>
            </a:r>
            <a:r>
              <a:rPr lang="fi-FI" dirty="0"/>
              <a:t> </a:t>
            </a:r>
            <a:r>
              <a:rPr lang="fi-FI" dirty="0" err="1"/>
              <a:t>demonstrated</a:t>
            </a:r>
            <a:r>
              <a:rPr lang="fi-FI" dirty="0"/>
              <a:t> to </a:t>
            </a:r>
            <a:r>
              <a:rPr lang="fi-FI" dirty="0" err="1"/>
              <a:t>posess</a:t>
            </a:r>
            <a:r>
              <a:rPr lang="fi-FI" dirty="0"/>
              <a:t> </a:t>
            </a:r>
            <a:r>
              <a:rPr lang="fi-FI" dirty="0" err="1"/>
              <a:t>capabilities</a:t>
            </a:r>
            <a:r>
              <a:rPr lang="fi-FI" dirty="0"/>
              <a:t>, </a:t>
            </a:r>
            <a:r>
              <a:rPr lang="fi-FI" dirty="0" err="1"/>
              <a:t>systems</a:t>
            </a:r>
            <a:r>
              <a:rPr lang="fi-FI" dirty="0"/>
              <a:t> and </a:t>
            </a:r>
            <a:r>
              <a:rPr lang="fi-FI" dirty="0" err="1"/>
              <a:t>human</a:t>
            </a:r>
            <a:r>
              <a:rPr lang="fi-FI" dirty="0"/>
              <a:t> </a:t>
            </a:r>
            <a:r>
              <a:rPr lang="fi-FI" dirty="0" err="1"/>
              <a:t>talent</a:t>
            </a:r>
            <a:r>
              <a:rPr lang="fi-FI" dirty="0"/>
              <a:t> to </a:t>
            </a:r>
            <a:r>
              <a:rPr lang="fi-FI" dirty="0" err="1"/>
              <a:t>tackle</a:t>
            </a:r>
            <a:r>
              <a:rPr lang="fi-FI" dirty="0"/>
              <a:t> </a:t>
            </a:r>
            <a:r>
              <a:rPr lang="fi-FI" dirty="0" err="1"/>
              <a:t>similar</a:t>
            </a:r>
            <a:r>
              <a:rPr lang="fi-FI" dirty="0"/>
              <a:t> </a:t>
            </a:r>
            <a:r>
              <a:rPr lang="fi-FI" dirty="0" err="1"/>
              <a:t>issues</a:t>
            </a:r>
            <a:r>
              <a:rPr lang="fi-FI" dirty="0"/>
              <a:t> (</a:t>
            </a:r>
            <a:r>
              <a:rPr lang="fi-FI" dirty="0" err="1"/>
              <a:t>e.g</a:t>
            </a:r>
            <a:r>
              <a:rPr lang="fi-FI" dirty="0"/>
              <a:t>. </a:t>
            </a:r>
            <a:r>
              <a:rPr lang="fi-FI" dirty="0" err="1"/>
              <a:t>terrorism</a:t>
            </a:r>
            <a:r>
              <a:rPr lang="fi-FI" dirty="0"/>
              <a:t>) </a:t>
            </a:r>
            <a:r>
              <a:rPr lang="fi-FI" baseline="30000" dirty="0"/>
              <a:t>13</a:t>
            </a:r>
          </a:p>
          <a:p>
            <a:r>
              <a:rPr lang="fi-FI" dirty="0" err="1"/>
              <a:t>Journalistic</a:t>
            </a:r>
            <a:r>
              <a:rPr lang="fi-FI" dirty="0"/>
              <a:t> </a:t>
            </a:r>
            <a:r>
              <a:rPr lang="fi-FI" dirty="0" err="1"/>
              <a:t>fact-checking</a:t>
            </a:r>
            <a:r>
              <a:rPr lang="fi-FI" dirty="0"/>
              <a:t> </a:t>
            </a:r>
            <a:r>
              <a:rPr lang="fi-FI" dirty="0" err="1"/>
              <a:t>can</a:t>
            </a:r>
            <a:r>
              <a:rPr lang="fi-FI" dirty="0"/>
              <a:t> </a:t>
            </a:r>
            <a:r>
              <a:rPr lang="fi-FI" dirty="0" err="1"/>
              <a:t>be</a:t>
            </a:r>
            <a:r>
              <a:rPr lang="fi-FI" dirty="0"/>
              <a:t> </a:t>
            </a:r>
            <a:r>
              <a:rPr lang="fi-FI" dirty="0" err="1"/>
              <a:t>incredibly</a:t>
            </a:r>
            <a:r>
              <a:rPr lang="fi-FI" dirty="0"/>
              <a:t> labour-</a:t>
            </a:r>
            <a:r>
              <a:rPr lang="fi-FI" dirty="0" err="1"/>
              <a:t>intensive</a:t>
            </a:r>
            <a:r>
              <a:rPr lang="fi-FI" dirty="0"/>
              <a:t> </a:t>
            </a:r>
            <a:r>
              <a:rPr lang="fi-FI" dirty="0" err="1"/>
              <a:t>task</a:t>
            </a:r>
            <a:r>
              <a:rPr lang="fi-FI" dirty="0"/>
              <a:t> </a:t>
            </a:r>
            <a:r>
              <a:rPr lang="fi-FI" baseline="30000" dirty="0"/>
              <a:t>14</a:t>
            </a:r>
          </a:p>
          <a:p>
            <a:r>
              <a:rPr lang="fi-FI" dirty="0" err="1"/>
              <a:t>Misinformation</a:t>
            </a:r>
            <a:r>
              <a:rPr lang="fi-FI" dirty="0"/>
              <a:t> </a:t>
            </a:r>
            <a:r>
              <a:rPr lang="fi-FI" dirty="0" err="1"/>
              <a:t>routinely</a:t>
            </a:r>
            <a:r>
              <a:rPr lang="fi-FI" dirty="0"/>
              <a:t> </a:t>
            </a:r>
            <a:r>
              <a:rPr lang="fi-FI" dirty="0" err="1"/>
              <a:t>outperforms</a:t>
            </a:r>
            <a:r>
              <a:rPr lang="fi-FI" dirty="0"/>
              <a:t> </a:t>
            </a:r>
            <a:r>
              <a:rPr lang="fi-FI" dirty="0" err="1"/>
              <a:t>its</a:t>
            </a:r>
            <a:r>
              <a:rPr lang="fi-FI" dirty="0"/>
              <a:t> </a:t>
            </a:r>
            <a:r>
              <a:rPr lang="fi-FI" dirty="0" err="1"/>
              <a:t>debunks</a:t>
            </a:r>
            <a:r>
              <a:rPr lang="fi-FI" dirty="0"/>
              <a:t> </a:t>
            </a:r>
            <a:r>
              <a:rPr lang="fi-FI" baseline="30000" dirty="0"/>
              <a:t>15,16</a:t>
            </a:r>
          </a:p>
        </p:txBody>
      </p:sp>
    </p:spTree>
    <p:extLst>
      <p:ext uri="{BB962C8B-B14F-4D97-AF65-F5344CB8AC3E}">
        <p14:creationId xmlns:p14="http://schemas.microsoft.com/office/powerpoint/2010/main" val="14008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50;g12500bea54a_1_6">
            <a:extLst>
              <a:ext uri="{FF2B5EF4-FFF2-40B4-BE49-F238E27FC236}">
                <a16:creationId xmlns:a16="http://schemas.microsoft.com/office/drawing/2014/main" id="{7776083F-1CAA-9964-5912-C5BD932D73D5}"/>
              </a:ext>
            </a:extLst>
          </p:cNvPr>
          <p:cNvSpPr/>
          <p:nvPr/>
        </p:nvSpPr>
        <p:spPr>
          <a:xfrm>
            <a:off x="6437377" y="0"/>
            <a:ext cx="5754623" cy="7029000"/>
          </a:xfrm>
          <a:prstGeom prst="rect">
            <a:avLst/>
          </a:prstGeom>
          <a:solidFill>
            <a:srgbClr val="FFE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AA335737-A044-A8B0-05A4-02F75A9F4C0B}"/>
              </a:ext>
            </a:extLst>
          </p:cNvPr>
          <p:cNvSpPr>
            <a:spLocks noGrp="1"/>
          </p:cNvSpPr>
          <p:nvPr>
            <p:ph type="title"/>
          </p:nvPr>
        </p:nvSpPr>
        <p:spPr/>
        <p:txBody>
          <a:bodyPr/>
          <a:lstStyle/>
          <a:p>
            <a:r>
              <a:rPr lang="fi-FI" dirty="0"/>
              <a:t>…AND THE CASE </a:t>
            </a:r>
            <a:br>
              <a:rPr lang="fi-FI" dirty="0"/>
            </a:br>
            <a:r>
              <a:rPr lang="fi-FI" dirty="0"/>
              <a:t>AGAINST IT</a:t>
            </a:r>
            <a:endParaRPr lang="en-GB" dirty="0"/>
          </a:p>
        </p:txBody>
      </p:sp>
      <p:sp>
        <p:nvSpPr>
          <p:cNvPr id="3" name="Text Placeholder 2">
            <a:extLst>
              <a:ext uri="{FF2B5EF4-FFF2-40B4-BE49-F238E27FC236}">
                <a16:creationId xmlns:a16="http://schemas.microsoft.com/office/drawing/2014/main" id="{93F9580F-FB71-C31B-97AC-01EB4971D1D9}"/>
              </a:ext>
            </a:extLst>
          </p:cNvPr>
          <p:cNvSpPr>
            <a:spLocks noGrp="1"/>
          </p:cNvSpPr>
          <p:nvPr>
            <p:ph type="body" idx="1"/>
          </p:nvPr>
        </p:nvSpPr>
        <p:spPr>
          <a:xfrm>
            <a:off x="838199" y="1825625"/>
            <a:ext cx="5381445" cy="4351338"/>
          </a:xfrm>
        </p:spPr>
        <p:txBody>
          <a:bodyPr>
            <a:normAutofit/>
          </a:bodyPr>
          <a:lstStyle/>
          <a:p>
            <a:r>
              <a:rPr lang="fi-FI" dirty="0" err="1">
                <a:latin typeface="Gill Sans MT" panose="020B0502020104020203" pitchFamily="34" charset="0"/>
              </a:rPr>
              <a:t>Practical</a:t>
            </a:r>
            <a:r>
              <a:rPr lang="fi-FI" dirty="0">
                <a:latin typeface="Gill Sans MT" panose="020B0502020104020203" pitchFamily="34" charset="0"/>
              </a:rPr>
              <a:t> </a:t>
            </a:r>
            <a:r>
              <a:rPr lang="fi-FI" dirty="0" err="1">
                <a:latin typeface="Gill Sans MT" panose="020B0502020104020203" pitchFamily="34" charset="0"/>
              </a:rPr>
              <a:t>reasons</a:t>
            </a:r>
            <a:r>
              <a:rPr lang="fi-FI" dirty="0">
                <a:latin typeface="Gill Sans MT" panose="020B0502020104020203" pitchFamily="34" charset="0"/>
              </a:rPr>
              <a:t> – </a:t>
            </a:r>
            <a:r>
              <a:rPr lang="fi-FI" dirty="0" err="1">
                <a:latin typeface="Gill Sans MT" panose="020B0502020104020203" pitchFamily="34" charset="0"/>
              </a:rPr>
              <a:t>how</a:t>
            </a:r>
            <a:r>
              <a:rPr lang="fi-FI" dirty="0">
                <a:latin typeface="Gill Sans MT" panose="020B0502020104020203" pitchFamily="34" charset="0"/>
              </a:rPr>
              <a:t>?</a:t>
            </a:r>
          </a:p>
          <a:p>
            <a:r>
              <a:rPr lang="fi-FI" dirty="0" err="1">
                <a:latin typeface="Gill Sans MT" panose="020B0502020104020203" pitchFamily="34" charset="0"/>
              </a:rPr>
              <a:t>Reasons</a:t>
            </a:r>
            <a:r>
              <a:rPr lang="fi-FI" dirty="0">
                <a:latin typeface="Gill Sans MT" panose="020B0502020104020203" pitchFamily="34" charset="0"/>
              </a:rPr>
              <a:t> of </a:t>
            </a:r>
            <a:r>
              <a:rPr lang="fi-FI" dirty="0" err="1">
                <a:latin typeface="Gill Sans MT" panose="020B0502020104020203" pitchFamily="34" charset="0"/>
              </a:rPr>
              <a:t>principle</a:t>
            </a:r>
            <a:r>
              <a:rPr lang="fi-FI" dirty="0">
                <a:latin typeface="Gill Sans MT" panose="020B0502020104020203" pitchFamily="34" charset="0"/>
              </a:rPr>
              <a:t> – </a:t>
            </a:r>
            <a:r>
              <a:rPr lang="fi-FI" dirty="0" err="1">
                <a:latin typeface="Gill Sans MT" panose="020B0502020104020203" pitchFamily="34" charset="0"/>
              </a:rPr>
              <a:t>why</a:t>
            </a:r>
            <a:r>
              <a:rPr lang="fi-FI" dirty="0">
                <a:latin typeface="Gill Sans MT" panose="020B0502020104020203" pitchFamily="34" charset="0"/>
              </a:rPr>
              <a:t>? </a:t>
            </a:r>
            <a:r>
              <a:rPr lang="fi-FI" baseline="30000" dirty="0">
                <a:latin typeface="Gill Sans MT" panose="020B0502020104020203" pitchFamily="34" charset="0"/>
              </a:rPr>
              <a:t>17,18</a:t>
            </a:r>
          </a:p>
          <a:p>
            <a:r>
              <a:rPr lang="fi-FI" dirty="0" err="1">
                <a:latin typeface="Gill Sans MT" panose="020B0502020104020203" pitchFamily="34" charset="0"/>
              </a:rPr>
              <a:t>Lack</a:t>
            </a:r>
            <a:r>
              <a:rPr lang="fi-FI" dirty="0">
                <a:latin typeface="Gill Sans MT" panose="020B0502020104020203" pitchFamily="34" charset="0"/>
              </a:rPr>
              <a:t> of </a:t>
            </a:r>
            <a:r>
              <a:rPr lang="fi-FI" dirty="0" err="1">
                <a:latin typeface="Gill Sans MT" panose="020B0502020104020203" pitchFamily="34" charset="0"/>
              </a:rPr>
              <a:t>regulatory</a:t>
            </a:r>
            <a:r>
              <a:rPr lang="fi-FI" dirty="0">
                <a:latin typeface="Gill Sans MT" panose="020B0502020104020203" pitchFamily="34" charset="0"/>
              </a:rPr>
              <a:t> </a:t>
            </a:r>
            <a:r>
              <a:rPr lang="fi-FI" dirty="0" err="1">
                <a:latin typeface="Gill Sans MT" panose="020B0502020104020203" pitchFamily="34" charset="0"/>
              </a:rPr>
              <a:t>pressure</a:t>
            </a:r>
            <a:r>
              <a:rPr lang="fi-FI" dirty="0">
                <a:latin typeface="Gill Sans MT" panose="020B0502020104020203" pitchFamily="34" charset="0"/>
              </a:rPr>
              <a:t> </a:t>
            </a:r>
            <a:r>
              <a:rPr lang="fi-FI" baseline="30000" dirty="0">
                <a:latin typeface="Gill Sans MT" panose="020B0502020104020203" pitchFamily="34" charset="0"/>
              </a:rPr>
              <a:t>19</a:t>
            </a:r>
          </a:p>
          <a:p>
            <a:r>
              <a:rPr lang="fi-FI" dirty="0" err="1">
                <a:latin typeface="Gill Sans MT" panose="020B0502020104020203" pitchFamily="34" charset="0"/>
              </a:rPr>
              <a:t>Misgivings</a:t>
            </a:r>
            <a:r>
              <a:rPr lang="fi-FI" dirty="0">
                <a:latin typeface="Gill Sans MT" panose="020B0502020104020203" pitchFamily="34" charset="0"/>
              </a:rPr>
              <a:t> </a:t>
            </a:r>
            <a:r>
              <a:rPr lang="fi-FI" dirty="0" err="1">
                <a:latin typeface="Gill Sans MT" panose="020B0502020104020203" pitchFamily="34" charset="0"/>
              </a:rPr>
              <a:t>by</a:t>
            </a:r>
            <a:r>
              <a:rPr lang="fi-FI" dirty="0">
                <a:latin typeface="Gill Sans MT" panose="020B0502020104020203" pitchFamily="34" charset="0"/>
              </a:rPr>
              <a:t> </a:t>
            </a:r>
            <a:r>
              <a:rPr lang="fi-FI" dirty="0" err="1">
                <a:latin typeface="Gill Sans MT" panose="020B0502020104020203" pitchFamily="34" charset="0"/>
              </a:rPr>
              <a:t>most</a:t>
            </a:r>
            <a:r>
              <a:rPr lang="fi-FI" dirty="0">
                <a:latin typeface="Gill Sans MT" panose="020B0502020104020203" pitchFamily="34" charset="0"/>
              </a:rPr>
              <a:t> </a:t>
            </a:r>
            <a:r>
              <a:rPr lang="fi-FI" dirty="0" err="1">
                <a:latin typeface="Gill Sans MT" panose="020B0502020104020203" pitchFamily="34" charset="0"/>
              </a:rPr>
              <a:t>valuable</a:t>
            </a:r>
            <a:r>
              <a:rPr lang="fi-FI" dirty="0">
                <a:latin typeface="Gill Sans MT" panose="020B0502020104020203" pitchFamily="34" charset="0"/>
              </a:rPr>
              <a:t> </a:t>
            </a:r>
            <a:br>
              <a:rPr lang="fi-FI" dirty="0">
                <a:latin typeface="Gill Sans MT" panose="020B0502020104020203" pitchFamily="34" charset="0"/>
              </a:rPr>
            </a:br>
            <a:r>
              <a:rPr lang="fi-FI" dirty="0" err="1">
                <a:latin typeface="Gill Sans MT" panose="020B0502020104020203" pitchFamily="34" charset="0"/>
              </a:rPr>
              <a:t>user</a:t>
            </a:r>
            <a:r>
              <a:rPr lang="fi-FI" dirty="0">
                <a:latin typeface="Gill Sans MT" panose="020B0502020104020203" pitchFamily="34" charset="0"/>
              </a:rPr>
              <a:t> </a:t>
            </a:r>
            <a:r>
              <a:rPr lang="fi-FI" dirty="0" err="1">
                <a:latin typeface="Gill Sans MT" panose="020B0502020104020203" pitchFamily="34" charset="0"/>
              </a:rPr>
              <a:t>segments</a:t>
            </a:r>
            <a:r>
              <a:rPr lang="fi-FI" dirty="0">
                <a:latin typeface="Gill Sans MT" panose="020B0502020104020203" pitchFamily="34" charset="0"/>
              </a:rPr>
              <a:t> </a:t>
            </a:r>
            <a:r>
              <a:rPr lang="fi-FI" baseline="30000" dirty="0">
                <a:latin typeface="Gill Sans MT" panose="020B0502020104020203" pitchFamily="34" charset="0"/>
              </a:rPr>
              <a:t>20</a:t>
            </a:r>
          </a:p>
        </p:txBody>
      </p:sp>
      <p:pic>
        <p:nvPicPr>
          <p:cNvPr id="7" name="Google Shape;175;g1389efc2dba_0_17">
            <a:extLst>
              <a:ext uri="{FF2B5EF4-FFF2-40B4-BE49-F238E27FC236}">
                <a16:creationId xmlns:a16="http://schemas.microsoft.com/office/drawing/2014/main" id="{4E8C8D3F-DAC7-332F-2644-93111E97D753}"/>
              </a:ext>
            </a:extLst>
          </p:cNvPr>
          <p:cNvPicPr preferRelativeResize="0"/>
          <p:nvPr/>
        </p:nvPicPr>
        <p:blipFill rotWithShape="1">
          <a:blip r:embed="rId2">
            <a:alphaModFix/>
          </a:blip>
          <a:srcRect t="2904" b="16943"/>
          <a:stretch/>
        </p:blipFill>
        <p:spPr>
          <a:xfrm>
            <a:off x="7489866" y="2909077"/>
            <a:ext cx="3863934" cy="358379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FBB2C3B-7195-A4C2-78F5-93977B1D6E9A}"/>
              </a:ext>
            </a:extLst>
          </p:cNvPr>
          <p:cNvPicPr>
            <a:picLocks noChangeAspect="1"/>
          </p:cNvPicPr>
          <p:nvPr/>
        </p:nvPicPr>
        <p:blipFill rotWithShape="1">
          <a:blip r:embed="rId3"/>
          <a:srcRect t="8881"/>
          <a:stretch/>
        </p:blipFill>
        <p:spPr>
          <a:xfrm>
            <a:off x="7489867" y="785004"/>
            <a:ext cx="3863934" cy="174324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6C8432FC-39AF-F6CA-35EE-8EEDDC9CBF7B}"/>
              </a:ext>
            </a:extLst>
          </p:cNvPr>
          <p:cNvSpPr txBox="1"/>
          <p:nvPr/>
        </p:nvSpPr>
        <p:spPr>
          <a:xfrm>
            <a:off x="9265488" y="365125"/>
            <a:ext cx="2507411" cy="738664"/>
          </a:xfrm>
          <a:prstGeom prst="rect">
            <a:avLst/>
          </a:prstGeom>
          <a:noFill/>
        </p:spPr>
        <p:txBody>
          <a:bodyPr wrap="square" rtlCol="0">
            <a:spAutoFit/>
          </a:bodyPr>
          <a:lstStyle/>
          <a:p>
            <a:r>
              <a:rPr lang="fi-FI" b="1" dirty="0">
                <a:solidFill>
                  <a:srgbClr val="C00000"/>
                </a:solidFill>
                <a:highlight>
                  <a:srgbClr val="FFE4C9"/>
                </a:highlight>
                <a:latin typeface="Oswald"/>
                <a:sym typeface="Oswald"/>
              </a:rPr>
              <a:t>META’S MISINFORMATION POLICY IN COMMUNITY GUIDELINES, DEC </a:t>
            </a:r>
            <a:r>
              <a:rPr lang="fi-FI" b="1" dirty="0">
                <a:solidFill>
                  <a:srgbClr val="C00000"/>
                </a:solidFill>
                <a:highlight>
                  <a:srgbClr val="FFE4C9"/>
                </a:highlight>
                <a:latin typeface="Oswald"/>
              </a:rPr>
              <a:t>2021</a:t>
            </a:r>
            <a:endParaRPr lang="en-GB" b="1" dirty="0">
              <a:solidFill>
                <a:srgbClr val="C00000"/>
              </a:solidFill>
              <a:highlight>
                <a:srgbClr val="FFE4C9"/>
              </a:highlight>
              <a:latin typeface="Oswald"/>
            </a:endParaRPr>
          </a:p>
        </p:txBody>
      </p:sp>
      <p:sp>
        <p:nvSpPr>
          <p:cNvPr id="12" name="TextBox 11">
            <a:extLst>
              <a:ext uri="{FF2B5EF4-FFF2-40B4-BE49-F238E27FC236}">
                <a16:creationId xmlns:a16="http://schemas.microsoft.com/office/drawing/2014/main" id="{6AD96BF7-8AF2-3C0A-B250-00FCA3547135}"/>
              </a:ext>
            </a:extLst>
          </p:cNvPr>
          <p:cNvSpPr txBox="1"/>
          <p:nvPr/>
        </p:nvSpPr>
        <p:spPr>
          <a:xfrm>
            <a:off x="6917953" y="4108052"/>
            <a:ext cx="1813387" cy="307777"/>
          </a:xfrm>
          <a:prstGeom prst="rect">
            <a:avLst/>
          </a:prstGeom>
          <a:noFill/>
        </p:spPr>
        <p:txBody>
          <a:bodyPr wrap="square" rtlCol="0">
            <a:spAutoFit/>
          </a:bodyPr>
          <a:lstStyle/>
          <a:p>
            <a:r>
              <a:rPr lang="fi-FI" b="1" dirty="0">
                <a:solidFill>
                  <a:srgbClr val="C00000"/>
                </a:solidFill>
                <a:highlight>
                  <a:srgbClr val="FFE4C9"/>
                </a:highlight>
                <a:latin typeface="Oswald"/>
                <a:sym typeface="Oswald"/>
              </a:rPr>
              <a:t>PEW RESEARCH, 2021</a:t>
            </a:r>
            <a:endParaRPr lang="en-GB" b="1" dirty="0">
              <a:solidFill>
                <a:srgbClr val="C00000"/>
              </a:solidFill>
              <a:highlight>
                <a:srgbClr val="FFE4C9"/>
              </a:highlight>
              <a:latin typeface="Oswald"/>
            </a:endParaRPr>
          </a:p>
        </p:txBody>
      </p:sp>
    </p:spTree>
    <p:extLst>
      <p:ext uri="{BB962C8B-B14F-4D97-AF65-F5344CB8AC3E}">
        <p14:creationId xmlns:p14="http://schemas.microsoft.com/office/powerpoint/2010/main" val="30013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6000"/>
              <a:buFont typeface="Gill Sans"/>
              <a:buNone/>
            </a:pPr>
            <a:r>
              <a:rPr lang="fi-FI"/>
              <a:t>METHODS AND MATERIALS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2500bea54a_1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fi-FI"/>
              <a:t>MATERIALS</a:t>
            </a:r>
            <a:endParaRPr/>
          </a:p>
        </p:txBody>
      </p:sp>
      <p:sp>
        <p:nvSpPr>
          <p:cNvPr id="212" name="Google Shape;212;g12500bea54a_1_40"/>
          <p:cNvSpPr txBox="1">
            <a:spLocks noGrp="1"/>
          </p:cNvSpPr>
          <p:nvPr>
            <p:ph type="body" idx="1"/>
          </p:nvPr>
        </p:nvSpPr>
        <p:spPr>
          <a:xfrm>
            <a:off x="838200" y="1825625"/>
            <a:ext cx="57924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fi-FI" b="1" dirty="0" err="1"/>
              <a:t>Corporate</a:t>
            </a:r>
            <a:r>
              <a:rPr lang="fi-FI" b="1" dirty="0"/>
              <a:t> </a:t>
            </a:r>
            <a:r>
              <a:rPr lang="fi-FI" b="1" dirty="0" err="1"/>
              <a:t>blogs</a:t>
            </a:r>
            <a:r>
              <a:rPr lang="fi-FI" dirty="0"/>
              <a:t> </a:t>
            </a:r>
            <a:r>
              <a:rPr lang="fi-FI" dirty="0" err="1"/>
              <a:t>scraped</a:t>
            </a:r>
            <a:r>
              <a:rPr lang="fi-FI" dirty="0"/>
              <a:t> </a:t>
            </a:r>
            <a:r>
              <a:rPr lang="fi-FI" dirty="0" err="1"/>
              <a:t>from</a:t>
            </a:r>
            <a:r>
              <a:rPr lang="fi-FI" dirty="0"/>
              <a:t> Meta (n=1,508), Twitter (n=463) and YouTube (n=2,695)</a:t>
            </a:r>
            <a:endParaRPr dirty="0"/>
          </a:p>
          <a:p>
            <a:pPr marL="457200" lvl="0" indent="-406400" algn="l" rtl="0">
              <a:lnSpc>
                <a:spcPct val="90000"/>
              </a:lnSpc>
              <a:spcBef>
                <a:spcPts val="0"/>
              </a:spcBef>
              <a:spcAft>
                <a:spcPts val="0"/>
              </a:spcAft>
              <a:buSzPts val="2800"/>
              <a:buChar char="●"/>
            </a:pPr>
            <a:r>
              <a:rPr lang="fi-FI" b="1" dirty="0" err="1"/>
              <a:t>Filtered</a:t>
            </a:r>
            <a:r>
              <a:rPr lang="fi-FI" b="1" dirty="0"/>
              <a:t> set:</a:t>
            </a:r>
            <a:r>
              <a:rPr lang="fi-FI" dirty="0"/>
              <a:t> </a:t>
            </a:r>
            <a:r>
              <a:rPr lang="fi-FI" dirty="0" err="1"/>
              <a:t>Posts</a:t>
            </a:r>
            <a:r>
              <a:rPr lang="fi-FI" dirty="0"/>
              <a:t> </a:t>
            </a:r>
            <a:r>
              <a:rPr lang="fi-FI" dirty="0" err="1"/>
              <a:t>that</a:t>
            </a:r>
            <a:r>
              <a:rPr lang="fi-FI" dirty="0"/>
              <a:t> </a:t>
            </a:r>
            <a:r>
              <a:rPr lang="fi-FI" dirty="0" err="1"/>
              <a:t>mentioned</a:t>
            </a:r>
            <a:r>
              <a:rPr lang="fi-FI" dirty="0"/>
              <a:t> </a:t>
            </a:r>
            <a:r>
              <a:rPr lang="fi-FI" dirty="0" err="1"/>
              <a:t>keywords</a:t>
            </a:r>
            <a:r>
              <a:rPr lang="fi-FI" dirty="0"/>
              <a:t> </a:t>
            </a:r>
            <a:r>
              <a:rPr lang="fi-FI" dirty="0" err="1"/>
              <a:t>related</a:t>
            </a:r>
            <a:r>
              <a:rPr lang="fi-FI" dirty="0"/>
              <a:t> to Covid-19 (n=125).</a:t>
            </a:r>
          </a:p>
          <a:p>
            <a:pPr marL="457200" lvl="0" indent="-406400" algn="l" rtl="0">
              <a:lnSpc>
                <a:spcPct val="90000"/>
              </a:lnSpc>
              <a:spcBef>
                <a:spcPts val="0"/>
              </a:spcBef>
              <a:spcAft>
                <a:spcPts val="0"/>
              </a:spcAft>
              <a:buSzPts val="2800"/>
              <a:buChar char="●"/>
            </a:pPr>
            <a:r>
              <a:rPr lang="fi-FI" b="1" dirty="0"/>
              <a:t>Analysis:</a:t>
            </a:r>
            <a:r>
              <a:rPr lang="fi-FI" dirty="0"/>
              <a:t> </a:t>
            </a:r>
            <a:r>
              <a:rPr lang="fi-FI" dirty="0" err="1"/>
              <a:t>tracing</a:t>
            </a:r>
            <a:r>
              <a:rPr lang="fi-FI" dirty="0"/>
              <a:t> COVID-19 </a:t>
            </a:r>
            <a:r>
              <a:rPr lang="fi-FI" dirty="0" err="1"/>
              <a:t>related</a:t>
            </a:r>
            <a:r>
              <a:rPr lang="fi-FI" dirty="0"/>
              <a:t> </a:t>
            </a:r>
            <a:r>
              <a:rPr lang="fi-FI" dirty="0" err="1"/>
              <a:t>corporate</a:t>
            </a:r>
            <a:r>
              <a:rPr lang="fi-FI" dirty="0"/>
              <a:t> </a:t>
            </a:r>
            <a:r>
              <a:rPr lang="fi-FI" dirty="0" err="1"/>
              <a:t>actions</a:t>
            </a:r>
            <a:r>
              <a:rPr lang="fi-FI" dirty="0"/>
              <a:t> and </a:t>
            </a:r>
            <a:r>
              <a:rPr lang="fi-FI" dirty="0" err="1"/>
              <a:t>discursive</a:t>
            </a:r>
            <a:r>
              <a:rPr lang="fi-FI" dirty="0"/>
              <a:t> </a:t>
            </a:r>
            <a:r>
              <a:rPr lang="fi-FI" dirty="0" err="1"/>
              <a:t>strategies</a:t>
            </a:r>
            <a:r>
              <a:rPr lang="fi-FI" dirty="0"/>
              <a:t> to </a:t>
            </a:r>
            <a:r>
              <a:rPr lang="fi-FI" dirty="0" err="1"/>
              <a:t>legitimize</a:t>
            </a:r>
            <a:r>
              <a:rPr lang="fi-FI" dirty="0"/>
              <a:t> </a:t>
            </a:r>
            <a:r>
              <a:rPr lang="fi-FI" dirty="0" err="1"/>
              <a:t>them</a:t>
            </a:r>
            <a:r>
              <a:rPr lang="fi-FI" dirty="0"/>
              <a:t>.</a:t>
            </a:r>
            <a:endParaRPr dirty="0"/>
          </a:p>
        </p:txBody>
      </p:sp>
      <p:sp>
        <p:nvSpPr>
          <p:cNvPr id="2" name="Google Shape;199;g1502adeda7d_0_0">
            <a:extLst>
              <a:ext uri="{FF2B5EF4-FFF2-40B4-BE49-F238E27FC236}">
                <a16:creationId xmlns:a16="http://schemas.microsoft.com/office/drawing/2014/main" id="{4DE309E2-95BC-CE5C-7841-0E3BB4BBF564}"/>
              </a:ext>
            </a:extLst>
          </p:cNvPr>
          <p:cNvSpPr/>
          <p:nvPr/>
        </p:nvSpPr>
        <p:spPr>
          <a:xfrm>
            <a:off x="6630600" y="1594325"/>
            <a:ext cx="5200616" cy="4582500"/>
          </a:xfrm>
          <a:prstGeom prst="roundRect">
            <a:avLst>
              <a:gd name="adj" fmla="val 16667"/>
            </a:avLst>
          </a:prstGeom>
          <a:solidFill>
            <a:srgbClr val="FFE4C9"/>
          </a:solid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2"/>
              </a:buClr>
              <a:buSzPts val="1500"/>
              <a:buFont typeface="Arial"/>
              <a:buNone/>
            </a:pPr>
            <a:r>
              <a:rPr lang="fi-FI" sz="2400" b="1" dirty="0">
                <a:solidFill>
                  <a:schemeClr val="dk1"/>
                </a:solidFill>
                <a:latin typeface="Libre Franklin"/>
                <a:ea typeface="Libre Franklin"/>
                <a:cs typeface="Libre Franklin"/>
                <a:sym typeface="Libre Franklin"/>
              </a:rPr>
              <a:t>RQ</a:t>
            </a:r>
            <a:endParaRPr sz="2400" b="1" dirty="0">
              <a:solidFill>
                <a:schemeClr val="dk1"/>
              </a:solidFill>
              <a:latin typeface="Libre Franklin"/>
              <a:ea typeface="Libre Franklin"/>
              <a:cs typeface="Libre Franklin"/>
              <a:sym typeface="Libre Franklin"/>
            </a:endParaRPr>
          </a:p>
          <a:p>
            <a:pPr marL="0" lvl="0" indent="0" algn="ctr" rtl="0">
              <a:lnSpc>
                <a:spcPct val="115000"/>
              </a:lnSpc>
              <a:spcBef>
                <a:spcPts val="500"/>
              </a:spcBef>
              <a:spcAft>
                <a:spcPts val="0"/>
              </a:spcAft>
              <a:buNone/>
            </a:pPr>
            <a:r>
              <a:rPr lang="fi-FI" sz="2400" dirty="0" err="1">
                <a:solidFill>
                  <a:schemeClr val="dk1"/>
                </a:solidFill>
                <a:latin typeface="Libre Franklin"/>
                <a:ea typeface="Libre Franklin"/>
                <a:cs typeface="Libre Franklin"/>
                <a:sym typeface="Libre Franklin"/>
              </a:rPr>
              <a:t>What</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discursive</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strategies</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platforms</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employ</a:t>
            </a:r>
            <a:r>
              <a:rPr lang="fi-FI" sz="2400" dirty="0">
                <a:solidFill>
                  <a:schemeClr val="dk1"/>
                </a:solidFill>
                <a:latin typeface="Libre Franklin"/>
                <a:ea typeface="Libre Franklin"/>
                <a:cs typeface="Libre Franklin"/>
                <a:sym typeface="Libre Franklin"/>
              </a:rPr>
              <a:t> in </a:t>
            </a:r>
            <a:r>
              <a:rPr lang="fi-FI" sz="2400" dirty="0" err="1">
                <a:solidFill>
                  <a:schemeClr val="dk1"/>
                </a:solidFill>
                <a:latin typeface="Libre Franklin"/>
                <a:ea typeface="Libre Franklin"/>
                <a:cs typeface="Libre Franklin"/>
                <a:sym typeface="Libre Franklin"/>
              </a:rPr>
              <a:t>their</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public</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statements</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when</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presenting</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their</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roles</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actions</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rationales</a:t>
            </a:r>
            <a:r>
              <a:rPr lang="fi-FI" sz="2400" dirty="0">
                <a:solidFill>
                  <a:schemeClr val="dk1"/>
                </a:solidFill>
                <a:latin typeface="Libre Franklin"/>
                <a:ea typeface="Libre Franklin"/>
                <a:cs typeface="Libre Franklin"/>
                <a:sym typeface="Libre Franklin"/>
              </a:rPr>
              <a:t>, and </a:t>
            </a:r>
            <a:r>
              <a:rPr lang="fi-FI" sz="2400" dirty="0" err="1">
                <a:solidFill>
                  <a:schemeClr val="dk1"/>
                </a:solidFill>
                <a:latin typeface="Libre Franklin"/>
                <a:ea typeface="Libre Franklin"/>
                <a:cs typeface="Libre Franklin"/>
                <a:sym typeface="Libre Franklin"/>
              </a:rPr>
              <a:t>successes</a:t>
            </a:r>
            <a:r>
              <a:rPr lang="fi-FI" sz="2400" dirty="0">
                <a:solidFill>
                  <a:schemeClr val="dk1"/>
                </a:solidFill>
                <a:latin typeface="Libre Franklin"/>
                <a:ea typeface="Libre Franklin"/>
                <a:cs typeface="Libre Franklin"/>
                <a:sym typeface="Libre Franklin"/>
              </a:rPr>
              <a:t> in </a:t>
            </a:r>
            <a:r>
              <a:rPr lang="fi-FI" sz="2400" dirty="0" err="1">
                <a:solidFill>
                  <a:schemeClr val="dk1"/>
                </a:solidFill>
                <a:latin typeface="Libre Franklin"/>
                <a:ea typeface="Libre Franklin"/>
                <a:cs typeface="Libre Franklin"/>
                <a:sym typeface="Libre Franklin"/>
              </a:rPr>
              <a:t>correcting</a:t>
            </a:r>
            <a:r>
              <a:rPr lang="fi-FI" sz="2400" dirty="0">
                <a:solidFill>
                  <a:schemeClr val="dk1"/>
                </a:solidFill>
                <a:latin typeface="Libre Franklin"/>
                <a:ea typeface="Libre Franklin"/>
                <a:cs typeface="Libre Franklin"/>
                <a:sym typeface="Libre Franklin"/>
              </a:rPr>
              <a:t> and </a:t>
            </a:r>
            <a:r>
              <a:rPr lang="fi-FI" sz="2400" dirty="0" err="1">
                <a:solidFill>
                  <a:schemeClr val="dk1"/>
                </a:solidFill>
                <a:latin typeface="Libre Franklin"/>
                <a:ea typeface="Libre Franklin"/>
                <a:cs typeface="Libre Franklin"/>
                <a:sym typeface="Libre Franklin"/>
              </a:rPr>
              <a:t>disrupting</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misleading</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claims</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regarding</a:t>
            </a:r>
            <a:r>
              <a:rPr lang="fi-FI" sz="2400" dirty="0">
                <a:solidFill>
                  <a:schemeClr val="dk1"/>
                </a:solidFill>
                <a:latin typeface="Libre Franklin"/>
                <a:ea typeface="Libre Franklin"/>
                <a:cs typeface="Libre Franklin"/>
                <a:sym typeface="Libre Franklin"/>
              </a:rPr>
              <a:t> </a:t>
            </a:r>
            <a:r>
              <a:rPr lang="fi-FI" sz="2400" dirty="0" err="1">
                <a:solidFill>
                  <a:schemeClr val="dk1"/>
                </a:solidFill>
                <a:latin typeface="Libre Franklin"/>
                <a:ea typeface="Libre Franklin"/>
                <a:cs typeface="Libre Franklin"/>
                <a:sym typeface="Libre Franklin"/>
              </a:rPr>
              <a:t>the</a:t>
            </a:r>
            <a:r>
              <a:rPr lang="fi-FI" sz="2400" dirty="0">
                <a:solidFill>
                  <a:schemeClr val="dk1"/>
                </a:solidFill>
                <a:latin typeface="Libre Franklin"/>
                <a:ea typeface="Libre Franklin"/>
                <a:cs typeface="Libre Franklin"/>
                <a:sym typeface="Libre Franklin"/>
              </a:rPr>
              <a:t> COVID-19 </a:t>
            </a:r>
            <a:r>
              <a:rPr lang="fi-FI" sz="2400" dirty="0" err="1">
                <a:solidFill>
                  <a:schemeClr val="dk1"/>
                </a:solidFill>
                <a:latin typeface="Libre Franklin"/>
                <a:ea typeface="Libre Franklin"/>
                <a:cs typeface="Libre Franklin"/>
                <a:sym typeface="Libre Franklin"/>
              </a:rPr>
              <a:t>pandemic</a:t>
            </a:r>
            <a:r>
              <a:rPr lang="fi-FI" sz="2400" dirty="0">
                <a:solidFill>
                  <a:schemeClr val="dk1"/>
                </a:solidFill>
                <a:latin typeface="Libre Franklin"/>
                <a:ea typeface="Libre Franklin"/>
                <a:cs typeface="Libre Franklin"/>
                <a:sym typeface="Libre Franklin"/>
              </a:rPr>
              <a:t>?</a:t>
            </a:r>
            <a:endParaRPr sz="2400" dirty="0">
              <a:solidFill>
                <a:schemeClr val="dk1"/>
              </a:solidFill>
              <a:latin typeface="Libre Franklin"/>
              <a:ea typeface="Libre Franklin"/>
              <a:cs typeface="Libre Franklin"/>
              <a:sym typeface="Libre Franklin"/>
            </a:endParaRPr>
          </a:p>
          <a:p>
            <a:pPr marL="0" lvl="0" indent="0" algn="ctr" rtl="0">
              <a:lnSpc>
                <a:spcPct val="115000"/>
              </a:lnSpc>
              <a:spcBef>
                <a:spcPts val="2100"/>
              </a:spcBef>
              <a:spcAft>
                <a:spcPts val="2100"/>
              </a:spcAft>
              <a:buClr>
                <a:schemeClr val="dk2"/>
              </a:buClr>
              <a:buSzPts val="1500"/>
              <a:buFont typeface="Arial"/>
              <a:buNone/>
            </a:pPr>
            <a:endParaRPr sz="2400" dirty="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6000"/>
              <a:buFont typeface="Gill Sans"/>
              <a:buNone/>
            </a:pPr>
            <a:r>
              <a:rPr lang="fi-FI"/>
              <a:t>PRELIMINARY RESULTS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2306</Words>
  <Application>Microsoft Macintosh PowerPoint</Application>
  <PresentationFormat>Widescreen</PresentationFormat>
  <Paragraphs>107</Paragraphs>
  <Slides>16</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Oswald</vt:lpstr>
      <vt:lpstr>Courier New</vt:lpstr>
      <vt:lpstr>Arial</vt:lpstr>
      <vt:lpstr>Libre Franklin</vt:lpstr>
      <vt:lpstr>Gill Sans MT</vt:lpstr>
      <vt:lpstr>Franklin Gothic Book</vt:lpstr>
      <vt:lpstr>Libre Franklin Black</vt:lpstr>
      <vt:lpstr>Franklin Gothic</vt:lpstr>
      <vt:lpstr>Lato</vt:lpstr>
      <vt:lpstr>Gill Sans MT Condensed</vt:lpstr>
      <vt:lpstr>Noto Sans Symbols</vt:lpstr>
      <vt:lpstr>Wingdings</vt:lpstr>
      <vt:lpstr>Calibri</vt:lpstr>
      <vt:lpstr>Gill Sans</vt:lpstr>
      <vt:lpstr>Office Theme</vt:lpstr>
      <vt:lpstr>COVID-19 CONTENT MODERATION AND PLATFORM ACCOUNTABILITY</vt:lpstr>
      <vt:lpstr>PLATFORMS AND RESPONSIBILITY</vt:lpstr>
      <vt:lpstr>LEGITIMACY AND SOCIAL ACCOUNTABILITY</vt:lpstr>
      <vt:lpstr>ALL PLATFORMS MODERATE</vt:lpstr>
      <vt:lpstr>THE CASE FOR MISINFORMATION REGULATION…</vt:lpstr>
      <vt:lpstr>…AND THE CASE  AGAINST IT</vt:lpstr>
      <vt:lpstr>METHODS AND MATERIALS</vt:lpstr>
      <vt:lpstr>MATERIALS</vt:lpstr>
      <vt:lpstr>PRELIMINARY RESULTS</vt:lpstr>
      <vt:lpstr>PROTECTION FROM HARM</vt:lpstr>
      <vt:lpstr>MISLEADING MISINFORMATION</vt:lpstr>
      <vt:lpstr>GOVERNANCE amidst AND DUE TO PANDEMIC</vt:lpstr>
      <vt:lpstr>EXPERT  AUTHORIZATION</vt:lpstr>
      <vt:lpstr>TAKE AWAYS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CONTENT MODERATION AND PLATFORM ACCOUNTABILITY</dc:title>
  <dc:creator>Tuomas Heikkilä</dc:creator>
  <cp:lastModifiedBy>Petra de Place Bak</cp:lastModifiedBy>
  <cp:revision>61</cp:revision>
  <dcterms:created xsi:type="dcterms:W3CDTF">2021-07-02T12:52:58Z</dcterms:created>
  <dcterms:modified xsi:type="dcterms:W3CDTF">2022-10-21T09:46:23Z</dcterms:modified>
</cp:coreProperties>
</file>